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95" r:id="rId1"/>
  </p:sldMasterIdLst>
  <p:notesMasterIdLst>
    <p:notesMasterId r:id="rId39"/>
  </p:notesMasterIdLst>
  <p:sldIdLst>
    <p:sldId id="256" r:id="rId2"/>
    <p:sldId id="1230" r:id="rId3"/>
    <p:sldId id="1227" r:id="rId4"/>
    <p:sldId id="1242" r:id="rId5"/>
    <p:sldId id="1234" r:id="rId6"/>
    <p:sldId id="1240" r:id="rId7"/>
    <p:sldId id="1278" r:id="rId8"/>
    <p:sldId id="1232" r:id="rId9"/>
    <p:sldId id="1252" r:id="rId10"/>
    <p:sldId id="1262" r:id="rId11"/>
    <p:sldId id="1243" r:id="rId12"/>
    <p:sldId id="1276" r:id="rId13"/>
    <p:sldId id="1245" r:id="rId14"/>
    <p:sldId id="1250" r:id="rId15"/>
    <p:sldId id="1255" r:id="rId16"/>
    <p:sldId id="1257" r:id="rId17"/>
    <p:sldId id="1258" r:id="rId18"/>
    <p:sldId id="1260" r:id="rId19"/>
    <p:sldId id="1264" r:id="rId20"/>
    <p:sldId id="1266" r:id="rId21"/>
    <p:sldId id="1246" r:id="rId22"/>
    <p:sldId id="1231" r:id="rId23"/>
    <p:sldId id="1263" r:id="rId24"/>
    <p:sldId id="1249" r:id="rId25"/>
    <p:sldId id="1248" r:id="rId26"/>
    <p:sldId id="1251" r:id="rId27"/>
    <p:sldId id="1259" r:id="rId28"/>
    <p:sldId id="1256" r:id="rId29"/>
    <p:sldId id="1279" r:id="rId30"/>
    <p:sldId id="1277" r:id="rId31"/>
    <p:sldId id="1261" r:id="rId32"/>
    <p:sldId id="263" r:id="rId33"/>
    <p:sldId id="1236" r:id="rId34"/>
    <p:sldId id="1238" r:id="rId35"/>
    <p:sldId id="1267" r:id="rId36"/>
    <p:sldId id="1254" r:id="rId37"/>
    <p:sldId id="1253" r:id="rId38"/>
  </p:sldIdLst>
  <p:sldSz cx="12192000" cy="68580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B02F"/>
    <a:srgbClr val="FB65D4"/>
    <a:srgbClr val="ED7D31"/>
    <a:srgbClr val="FABD8A"/>
    <a:srgbClr val="1D31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7" d="100"/>
          <a:sy n="117" d="100"/>
        </p:scale>
        <p:origin x="2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896E87-6361-45BE-AB2B-4221F16B34FE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D6A82-2BE8-40C9-9925-1915079936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567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D6A82-2BE8-40C9-9925-1915079936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122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0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CBABBA21-4E9F-4E4F-A81A-2731E53B3F49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2032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1" name="Grafik 17"/>
          <p:cNvPicPr/>
          <p:nvPr/>
        </p:nvPicPr>
        <p:blipFill>
          <a:blip r:embed="rId4"/>
          <a:stretch/>
        </p:blipFill>
        <p:spPr>
          <a:xfrm>
            <a:off x="10375560" y="6077520"/>
            <a:ext cx="1813320" cy="756720"/>
          </a:xfrm>
          <a:prstGeom prst="rect">
            <a:avLst/>
          </a:prstGeom>
          <a:ln w="0">
            <a:noFill/>
          </a:ln>
        </p:spPr>
      </p:pic>
      <p:sp>
        <p:nvSpPr>
          <p:cNvPr id="892" name="Gerade Verbindung 14"/>
          <p:cNvSpPr/>
          <p:nvPr/>
        </p:nvSpPr>
        <p:spPr>
          <a:xfrm>
            <a:off x="0" y="6063120"/>
            <a:ext cx="12191760" cy="360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tIns="0" rIns="90000" bIns="0" anchor="t" anchorCtr="1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893" name="Textfeld 8"/>
          <p:cNvSpPr/>
          <p:nvPr/>
        </p:nvSpPr>
        <p:spPr>
          <a:xfrm>
            <a:off x="7834680" y="6221880"/>
            <a:ext cx="826560" cy="47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br>
              <a:rPr sz="1000"/>
            </a:br>
            <a:fld id="{A87C3B67-991E-425C-928B-9168792FF323}" type="slidenum">
              <a:rPr lang="de-DE" sz="1000" b="0" strike="noStrike" spc="-1">
                <a:solidFill>
                  <a:srgbClr val="727879"/>
                </a:solidFill>
                <a:latin typeface="Open Sans"/>
                <a:ea typeface="Open Sans"/>
              </a:rPr>
              <a:t>‹#›</a:t>
            </a:fld>
            <a:endParaRPr lang="en-US" sz="1000" b="0" strike="noStrike" spc="-1">
              <a:solidFill>
                <a:srgbClr val="000000"/>
              </a:solidFill>
              <a:latin typeface="Calibri"/>
            </a:endParaRPr>
          </a:p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endParaRPr lang="en-US" sz="1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94" name="Grafik 10"/>
          <p:cNvPicPr/>
          <p:nvPr/>
        </p:nvPicPr>
        <p:blipFill>
          <a:blip r:embed="rId5">
            <a:alphaModFix amt="80000"/>
          </a:blip>
          <a:stretch/>
        </p:blipFill>
        <p:spPr>
          <a:xfrm rot="11023800">
            <a:off x="9282960" y="-1096920"/>
            <a:ext cx="4837680" cy="4556880"/>
          </a:xfrm>
          <a:prstGeom prst="rect">
            <a:avLst/>
          </a:prstGeom>
          <a:ln w="0">
            <a:noFill/>
          </a:ln>
        </p:spPr>
      </p:pic>
      <p:pic>
        <p:nvPicPr>
          <p:cNvPr id="895" name="Grafik 19"/>
          <p:cNvPicPr/>
          <p:nvPr/>
        </p:nvPicPr>
        <p:blipFill>
          <a:blip r:embed="rId6"/>
          <a:stretch/>
        </p:blipFill>
        <p:spPr>
          <a:xfrm>
            <a:off x="8792280" y="6246720"/>
            <a:ext cx="1616040" cy="473040"/>
          </a:xfrm>
          <a:prstGeom prst="rect">
            <a:avLst/>
          </a:prstGeom>
          <a:ln w="0">
            <a:noFill/>
          </a:ln>
        </p:spPr>
      </p:pic>
      <p:pic>
        <p:nvPicPr>
          <p:cNvPr id="896" name="Grafik 21"/>
          <p:cNvPicPr/>
          <p:nvPr/>
        </p:nvPicPr>
        <p:blipFill>
          <a:blip r:embed="rId7"/>
          <a:stretch/>
        </p:blipFill>
        <p:spPr>
          <a:xfrm>
            <a:off x="277920" y="6150960"/>
            <a:ext cx="1477800" cy="599760"/>
          </a:xfrm>
          <a:prstGeom prst="rect">
            <a:avLst/>
          </a:prstGeom>
          <a:ln w="0">
            <a:noFill/>
          </a:ln>
        </p:spPr>
      </p:pic>
      <p:pic>
        <p:nvPicPr>
          <p:cNvPr id="897" name="Grafik 4"/>
          <p:cNvPicPr/>
          <p:nvPr/>
        </p:nvPicPr>
        <p:blipFill>
          <a:blip r:embed="rId8"/>
          <a:stretch/>
        </p:blipFill>
        <p:spPr>
          <a:xfrm>
            <a:off x="-159840" y="-198000"/>
            <a:ext cx="1203840" cy="1624680"/>
          </a:xfrm>
          <a:prstGeom prst="rect">
            <a:avLst/>
          </a:prstGeom>
          <a:ln w="0">
            <a:noFill/>
          </a:ln>
        </p:spPr>
      </p:pic>
      <p:pic>
        <p:nvPicPr>
          <p:cNvPr id="898" name="Grafik 5"/>
          <p:cNvPicPr/>
          <p:nvPr/>
        </p:nvPicPr>
        <p:blipFill>
          <a:blip r:embed="rId9"/>
          <a:stretch/>
        </p:blipFill>
        <p:spPr>
          <a:xfrm>
            <a:off x="9565920" y="32040"/>
            <a:ext cx="2709720" cy="2679120"/>
          </a:xfrm>
          <a:prstGeom prst="rect">
            <a:avLst/>
          </a:prstGeom>
          <a:ln w="0">
            <a:noFill/>
          </a:ln>
        </p:spPr>
      </p:pic>
      <p:sp>
        <p:nvSpPr>
          <p:cNvPr id="899" name="Rechteck 12"/>
          <p:cNvSpPr/>
          <p:nvPr/>
        </p:nvSpPr>
        <p:spPr>
          <a:xfrm>
            <a:off x="0" y="980640"/>
            <a:ext cx="12188880" cy="5874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900" name="Textfeld 3"/>
          <p:cNvSpPr/>
          <p:nvPr/>
        </p:nvSpPr>
        <p:spPr>
          <a:xfrm>
            <a:off x="1888920" y="6176520"/>
            <a:ext cx="1815840" cy="6155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  <a:ea typeface="DejaVu Sans"/>
              </a:rPr>
              <a:t>Robert Haase</a:t>
            </a:r>
            <a:br>
              <a:rPr sz="1000" dirty="0"/>
            </a:br>
            <a:r>
              <a:rPr lang="de-DE" sz="1000" b="0" strike="noStrike" spc="-1" dirty="0">
                <a:solidFill>
                  <a:srgbClr val="727879"/>
                </a:solidFill>
                <a:latin typeface="Open Sans"/>
                <a:ea typeface="DejaVu Sans"/>
              </a:rPr>
              <a:t>@haesleinhuepf</a:t>
            </a: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SaxFDM</a:t>
            </a:r>
            <a:r>
              <a:rPr lang="en-US" sz="1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Digital Kitchen</a:t>
            </a: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March 2024</a:t>
            </a:r>
            <a:endParaRPr lang="en-US" sz="1000" b="0" strike="noStrike" spc="-1" dirty="0">
              <a:solidFill>
                <a:srgbClr val="727879"/>
              </a:solidFill>
              <a:latin typeface="Open Sans"/>
              <a:ea typeface="DejaVu Sans"/>
            </a:endParaRPr>
          </a:p>
        </p:txBody>
      </p:sp>
      <p:sp>
        <p:nvSpPr>
          <p:cNvPr id="901" name="PlaceHolder 1"/>
          <p:cNvSpPr>
            <a:spLocks noGrp="1"/>
          </p:cNvSpPr>
          <p:nvPr>
            <p:ph type="ftr" idx="1"/>
          </p:nvPr>
        </p:nvSpPr>
        <p:spPr>
          <a:xfrm>
            <a:off x="4037760" y="747144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400" b="0" strike="noStrike" spc="-1">
                <a:solidFill>
                  <a:srgbClr val="000000"/>
                </a:solidFill>
                <a:latin typeface="Calibri"/>
              </a:rPr>
              <a:t>&lt;footer&gt;</a:t>
            </a:r>
          </a:p>
        </p:txBody>
      </p:sp>
      <p:sp>
        <p:nvSpPr>
          <p:cNvPr id="902" name="PlaceHolder 2"/>
          <p:cNvSpPr>
            <a:spLocks noGrp="1"/>
          </p:cNvSpPr>
          <p:nvPr>
            <p:ph type="sldNum" idx="2"/>
          </p:nvPr>
        </p:nvSpPr>
        <p:spPr>
          <a:xfrm>
            <a:off x="7155720" y="797400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en-US" sz="1800" b="0" strike="noStrike" spc="-1">
                <a:solidFill>
                  <a:schemeClr val="dk1"/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fld id="{B6D4506B-B105-4907-82B5-069F9BC0F5B2}" type="slidenum">
              <a:rPr lang="en-US" sz="1800" b="0" strike="noStrike" spc="-1">
                <a:solidFill>
                  <a:schemeClr val="dk1"/>
                </a:solidFill>
                <a:latin typeface="Calibri"/>
              </a:rPr>
              <a:t>‹#›</a:t>
            </a:fld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3" name="PlaceHolder 3"/>
          <p:cNvSpPr>
            <a:spLocks noGrp="1"/>
          </p:cNvSpPr>
          <p:nvPr>
            <p:ph type="dt" idx="3"/>
          </p:nvPr>
        </p:nvSpPr>
        <p:spPr>
          <a:xfrm>
            <a:off x="1017360" y="767088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buNone/>
              <a:defRPr lang="en-US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Calibri"/>
              </a:rPr>
              <a:t>&lt;date/time&gt;</a:t>
            </a:r>
          </a:p>
        </p:txBody>
      </p:sp>
      <p:sp>
        <p:nvSpPr>
          <p:cNvPr id="904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905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chemeClr val="dk1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hyperlink" Target="https://doi.org/10.5281/zenodo.1081689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https://creativecommons.org/licenses/by/4.0/deed.e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3.07.583909v1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2.06.07.495102v1.article-info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36463v5.article-info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1.11.03.467199v4.article-info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1.12.575015v1.article-info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3.07.28.550950v1.article-info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707489v3.article-info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3.06.12.544614v1.article-info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link.springer.com/chapter/10.1007/978-3-642-24455-1_10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anesthesiology.pubs.asahq.org/article.aspx?articleid=1933992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iorxiv.org/content/10.1101/2024.02.03.576026v1.article-info" TargetMode="External"/><Relationship Id="rId4" Type="http://schemas.openxmlformats.org/officeDocument/2006/relationships/hyperlink" Target="https://creativecommons.org/licenses/by/4.0/deed.en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iorxiv.org/content/10.1101/2021.09.03.458852v2.full" TargetMode="External"/><Relationship Id="rId4" Type="http://schemas.openxmlformats.org/officeDocument/2006/relationships/hyperlink" Target="https://creativecommons.org/licenses/by/4.0/deed.en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en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hyperlink" Target="https://www.biorxiv.org/content/10.1101/2023.08.21.554208v1.article-info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iorxiv.org/content/10.1101/2021.09.03.458852v2.full" TargetMode="External"/><Relationship Id="rId4" Type="http://schemas.openxmlformats.org/officeDocument/2006/relationships/hyperlink" Target="https://creativecommons.org/licenses/by/4.0/deed.en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en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hyperlink" Target="https://www.biorxiv.org/content/10.1101/2021.09.03.458852v2.full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/4.0/deed.en" TargetMode="External"/><Relationship Id="rId5" Type="http://schemas.openxmlformats.org/officeDocument/2006/relationships/image" Target="../media/image54.png"/><Relationship Id="rId4" Type="http://schemas.openxmlformats.org/officeDocument/2006/relationships/hyperlink" Target="https://zenodo.org/records/10259576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iorxiv.org/content/10.1101/2023.08.13.553080v2" TargetMode="External"/><Relationship Id="rId4" Type="http://schemas.openxmlformats.org/officeDocument/2006/relationships/hyperlink" Target="https://creativecommons.org/licenses/by/4.0/deed.en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1.12.17.473169v2.article-info" TargetMode="Externa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intro.html" TargetMode="External"/><Relationship Id="rId2" Type="http://schemas.openxmlformats.org/officeDocument/2006/relationships/hyperlink" Target="https://www.youtube.com/@scads-ai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f1000research.com/slides/10-519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f1000research.com/slides/11-1175" TargetMode="External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focalplane.biologists.com/2023/07/26/sharing-your-poster-on-figshare/" TargetMode="External"/><Relationship Id="rId7" Type="http://schemas.openxmlformats.org/officeDocument/2006/relationships/image" Target="../media/image10.png"/><Relationship Id="rId2" Type="http://schemas.openxmlformats.org/officeDocument/2006/relationships/hyperlink" Target="https://focalplane.biologists.com/2023/02/15/sharing-research-data-with-zenodo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oi.org/10.5281/zenodo.10816895" TargetMode="External"/><Relationship Id="rId5" Type="http://schemas.openxmlformats.org/officeDocument/2006/relationships/hyperlink" Target="https://focalplane.biologists.com/2023/05/06/if-you-license-it-itll-be-harder-to-steal-it-why-we-should-license-our-work/" TargetMode="External"/><Relationship Id="rId4" Type="http://schemas.openxmlformats.org/officeDocument/2006/relationships/hyperlink" Target="https://focalplane.biologists.com/2021/09/04/collaborative-bio-image-analysis-script-editing-with-git/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72.jpeg"/><Relationship Id="rId3" Type="http://schemas.openxmlformats.org/officeDocument/2006/relationships/image" Target="../media/image64.tif"/><Relationship Id="rId7" Type="http://schemas.openxmlformats.org/officeDocument/2006/relationships/image" Target="../media/image67.png"/><Relationship Id="rId12" Type="http://schemas.openxmlformats.org/officeDocument/2006/relationships/image" Target="../media/image71.png"/><Relationship Id="rId2" Type="http://schemas.openxmlformats.org/officeDocument/2006/relationships/image" Target="../media/image63.jpe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70.png"/><Relationship Id="rId5" Type="http://schemas.openxmlformats.org/officeDocument/2006/relationships/image" Target="../media/image65.png"/><Relationship Id="rId15" Type="http://schemas.openxmlformats.org/officeDocument/2006/relationships/image" Target="../media/image74.png"/><Relationship Id="rId10" Type="http://schemas.openxmlformats.org/officeDocument/2006/relationships/image" Target="../media/image69.jpeg"/><Relationship Id="rId4" Type="http://schemas.openxmlformats.org/officeDocument/2006/relationships/image" Target="../media/image8.png"/><Relationship Id="rId9" Type="http://schemas.openxmlformats.org/officeDocument/2006/relationships/image" Target="../media/image68.gif"/><Relationship Id="rId14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biorxiv.org/content/10.1101/236463v5.article-info" TargetMode="External"/><Relationship Id="rId7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zenodo.org/records/5978940" TargetMode="External"/><Relationship Id="rId5" Type="http://schemas.openxmlformats.org/officeDocument/2006/relationships/hyperlink" Target="https://focalplane.biologists.com/2020/07/01/lessons-learned-from-an-open-hardware-project-in-microscopy-the-mesospim-initiative-2/" TargetMode="External"/><Relationship Id="rId4" Type="http://schemas.openxmlformats.org/officeDocument/2006/relationships/hyperlink" Target="https://github.com/HenriquesLab/ZeroCostDL4Mic" TargetMode="External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zenodo.org/records/4071471" TargetMode="External"/><Relationship Id="rId3" Type="http://schemas.openxmlformats.org/officeDocument/2006/relationships/image" Target="../media/image18.png"/><Relationship Id="rId7" Type="http://schemas.openxmlformats.org/officeDocument/2006/relationships/hyperlink" Target="https://scads.github.io/prompt-engineering-tutorial-2023/intro.html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1000research.com/slides/10-519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hyperlink" Target="https://github.com/NEUBIAS/training-resources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hyperlink" Target="https://biii.eu/" TargetMode="External"/><Relationship Id="rId7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nfdi4bioimage.github.io/training" TargetMode="External"/><Relationship Id="rId5" Type="http://schemas.openxmlformats.org/officeDocument/2006/relationships/hyperlink" Target="https://microscopydb.io/#get-involved" TargetMode="External"/><Relationship Id="rId4" Type="http://schemas.openxmlformats.org/officeDocument/2006/relationships/hyperlink" Target="https://bio.tools/" TargetMode="External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reativecommons.org/licenses/by-nd/4.0/deed.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7" name="Textfeld 1"/>
          <p:cNvSpPr/>
          <p:nvPr/>
        </p:nvSpPr>
        <p:spPr>
          <a:xfrm>
            <a:off x="3453120" y="1225800"/>
            <a:ext cx="18144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838" name="Grafik 4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94440" y="361455"/>
            <a:ext cx="2125742" cy="864346"/>
          </a:xfrm>
          <a:prstGeom prst="rect">
            <a:avLst/>
          </a:prstGeom>
          <a:ln w="0">
            <a:noFill/>
          </a:ln>
        </p:spPr>
      </p:pic>
      <p:sp>
        <p:nvSpPr>
          <p:cNvPr id="1840" name="Textplatzhalter 2"/>
          <p:cNvSpPr/>
          <p:nvPr/>
        </p:nvSpPr>
        <p:spPr>
          <a:xfrm>
            <a:off x="694440" y="1326600"/>
            <a:ext cx="8693640" cy="31496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</a:t>
            </a:r>
            <a:b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</a:b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32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5400" b="1" strike="noStrike" spc="-1" dirty="0">
                <a:solidFill>
                  <a:srgbClr val="064569"/>
                </a:solidFill>
                <a:latin typeface="Barlow" panose="00000500000000000000" pitchFamily="2" charset="0"/>
                <a:ea typeface="DejaVu Sans"/>
              </a:rPr>
              <a:t>Cultivating </a:t>
            </a:r>
            <a:br>
              <a:rPr lang="en-US" sz="5400" b="1" strike="noStrike" spc="-1" dirty="0">
                <a:solidFill>
                  <a:srgbClr val="064569"/>
                </a:solidFill>
                <a:latin typeface="Barlow" panose="00000500000000000000" pitchFamily="2" charset="0"/>
                <a:ea typeface="DejaVu Sans"/>
              </a:rPr>
            </a:br>
            <a:r>
              <a:rPr lang="en-US" sz="5400" b="1" strike="noStrike" spc="-1" dirty="0">
                <a:solidFill>
                  <a:srgbClr val="064569"/>
                </a:solidFill>
                <a:latin typeface="Barlow" panose="00000500000000000000" pitchFamily="2" charset="0"/>
                <a:ea typeface="DejaVu Sans"/>
              </a:rPr>
              <a:t>Open Training</a:t>
            </a: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3600" b="0" strike="noStrike" spc="-1" dirty="0">
                <a:solidFill>
                  <a:srgbClr val="51B02F"/>
                </a:solidFill>
                <a:uFillTx/>
                <a:latin typeface="Barlow"/>
                <a:ea typeface="DejaVu Sans"/>
              </a:rPr>
              <a:t>Robert Haase</a:t>
            </a:r>
            <a:endParaRPr lang="en-US" sz="3600" b="0" strike="noStrike" spc="-1" dirty="0">
              <a:solidFill>
                <a:srgbClr val="51B02F"/>
              </a:solidFill>
              <a:latin typeface="Calibri"/>
            </a:endParaRPr>
          </a:p>
        </p:txBody>
      </p:sp>
      <p:sp>
        <p:nvSpPr>
          <p:cNvPr id="1843" name="Rectangle 148"/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844" name="TextBox 2"/>
          <p:cNvSpPr/>
          <p:nvPr/>
        </p:nvSpPr>
        <p:spPr>
          <a:xfrm>
            <a:off x="3453120" y="6151970"/>
            <a:ext cx="5060391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800" b="0" strike="noStrike" spc="-1" dirty="0">
                <a:solidFill>
                  <a:schemeClr val="dk1"/>
                </a:solidFill>
                <a:latin typeface="Calibri"/>
              </a:rPr>
              <a:t>These slides can be reused under the terms of the </a:t>
            </a:r>
            <a:r>
              <a:rPr lang="en-US" spc="-1" dirty="0">
                <a:solidFill>
                  <a:schemeClr val="dk1"/>
                </a:solidFill>
                <a:latin typeface="Calibri"/>
                <a:hlinkClick r:id="rId4"/>
              </a:rPr>
              <a:t>CC-BY 4.0</a:t>
            </a:r>
            <a:r>
              <a:rPr lang="en-US" sz="1800" b="0" strike="noStrike" spc="-1" dirty="0">
                <a:solidFill>
                  <a:schemeClr val="dk1"/>
                </a:solidFill>
                <a:latin typeface="Calibri"/>
              </a:rPr>
              <a:t> license unless mentioned otherwise.</a:t>
            </a:r>
            <a:endParaRPr lang="en-US" sz="1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B832000-C974-4479-68C9-0B05FD5A1D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6099" y="347035"/>
            <a:ext cx="2523494" cy="847735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F87DD3-54CB-6ECB-786B-0B7EA42217A0}"/>
              </a:ext>
            </a:extLst>
          </p:cNvPr>
          <p:cNvSpPr/>
          <p:nvPr/>
        </p:nvSpPr>
        <p:spPr>
          <a:xfrm>
            <a:off x="4006099" y="1322705"/>
            <a:ext cx="4206067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NATIONAL RESEARCH DATA MANAGEMENT INFRASTRUCTURE FOR MICROSCOPY AND BIOIMAGE ANALYSIS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CC9735-65E6-A74E-E12A-DE1E4085FD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9791" y="347036"/>
            <a:ext cx="1112027" cy="847734"/>
          </a:xfrm>
          <a:prstGeom prst="rect">
            <a:avLst/>
          </a:prstGeom>
        </p:spPr>
      </p:pic>
      <p:sp>
        <p:nvSpPr>
          <p:cNvPr id="8" name="Textplatzhalter 2">
            <a:extLst>
              <a:ext uri="{FF2B5EF4-FFF2-40B4-BE49-F238E27FC236}">
                <a16:creationId xmlns:a16="http://schemas.microsoft.com/office/drawing/2014/main" id="{F008DF3C-122D-1AB0-C4C7-BA461EA6E20E}"/>
              </a:ext>
            </a:extLst>
          </p:cNvPr>
          <p:cNvSpPr/>
          <p:nvPr/>
        </p:nvSpPr>
        <p:spPr>
          <a:xfrm>
            <a:off x="8290860" y="1322705"/>
            <a:ext cx="1373509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GLOBAL BIOIMAGE ANALYSTS SOCIETY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CBD7A4-02E1-57A1-6B99-5ABC64863B30}"/>
              </a:ext>
            </a:extLst>
          </p:cNvPr>
          <p:cNvSpPr txBox="1"/>
          <p:nvPr/>
        </p:nvSpPr>
        <p:spPr>
          <a:xfrm>
            <a:off x="7911192" y="5587484"/>
            <a:ext cx="72172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https://doi.org/10.5281/zenodo.10816895</a:t>
            </a:r>
            <a:r>
              <a:rPr lang="en-US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F33546-0B15-2E92-6E9A-D892FC3ADE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12166" y="1984986"/>
            <a:ext cx="3532774" cy="35464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A78A9-26D4-409D-B006-DF6B2616A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ABB7E61-8A27-685D-D15F-3C1A459AF16C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48D8E4-31A5-8583-83CC-EB18B9A63B73}"/>
              </a:ext>
            </a:extLst>
          </p:cNvPr>
          <p:cNvSpPr txBox="1"/>
          <p:nvPr/>
        </p:nvSpPr>
        <p:spPr>
          <a:xfrm>
            <a:off x="0" y="2341336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I hope nobody feels hurt </a:t>
            </a:r>
            <a:br>
              <a:rPr lang="en-US" sz="4400" dirty="0"/>
            </a:br>
            <a:r>
              <a:rPr lang="en-US" sz="4400" dirty="0"/>
              <a:t>by the following slides. 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C052C0CB-7CD5-28B6-084E-24189740997E}"/>
              </a:ext>
            </a:extLst>
          </p:cNvPr>
          <p:cNvSpPr/>
          <p:nvPr/>
        </p:nvSpPr>
        <p:spPr>
          <a:xfrm>
            <a:off x="7592787" y="3922858"/>
            <a:ext cx="3094264" cy="1042336"/>
          </a:xfrm>
          <a:prstGeom prst="wedgeRectCallout">
            <a:avLst>
              <a:gd name="adj1" fmla="val -24404"/>
              <a:gd name="adj2" fmla="val -65729"/>
            </a:avLst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 just would like to make a point.</a:t>
            </a:r>
          </a:p>
        </p:txBody>
      </p:sp>
    </p:spTree>
    <p:extLst>
      <p:ext uri="{BB962C8B-B14F-4D97-AF65-F5344CB8AC3E}">
        <p14:creationId xmlns:p14="http://schemas.microsoft.com/office/powerpoint/2010/main" val="373715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49EF4C8-8FF3-2B33-28CC-C87768606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6612" y="1355437"/>
            <a:ext cx="5943148" cy="459488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3E13F7A-1186-5AC4-0502-76E273325217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443A83-2BF7-BFEB-1EEC-53747FDAAA23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15B4E8CA-4BDA-EB56-B140-D4D547EF262C}"/>
              </a:ext>
            </a:extLst>
          </p:cNvPr>
          <p:cNvSpPr/>
          <p:nvPr/>
        </p:nvSpPr>
        <p:spPr>
          <a:xfrm>
            <a:off x="8260320" y="2761864"/>
            <a:ext cx="3069771" cy="1622358"/>
          </a:xfrm>
          <a:prstGeom prst="wedgeRectCallout">
            <a:avLst>
              <a:gd name="adj1" fmla="val 66933"/>
              <a:gd name="adj2" fmla="val -33618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 would love to show you a Figure from this paper!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B95B3B-E697-3346-9092-5BA985CE1572}"/>
              </a:ext>
            </a:extLst>
          </p:cNvPr>
          <p:cNvSpPr/>
          <p:nvPr/>
        </p:nvSpPr>
        <p:spPr>
          <a:xfrm>
            <a:off x="4816929" y="5633357"/>
            <a:ext cx="522514" cy="17961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CB080CD3-2EBE-8B81-6BD0-C0FD873B8814}"/>
              </a:ext>
            </a:extLst>
          </p:cNvPr>
          <p:cNvSpPr/>
          <p:nvPr/>
        </p:nvSpPr>
        <p:spPr>
          <a:xfrm>
            <a:off x="8882743" y="4583868"/>
            <a:ext cx="2696935" cy="1229103"/>
          </a:xfrm>
          <a:prstGeom prst="wedgeRectCallout">
            <a:avLst>
              <a:gd name="adj1" fmla="val 66933"/>
              <a:gd name="adj2" fmla="val -3361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But I’m not allowed!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137CFB1-59C4-E52E-6B06-11BD0D1D35AD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 flipV="1">
            <a:off x="5339443" y="5198420"/>
            <a:ext cx="3543300" cy="52474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5C06C37-891D-4E8A-8294-3AE6CF48FAC0}"/>
              </a:ext>
            </a:extLst>
          </p:cNvPr>
          <p:cNvSpPr txBox="1"/>
          <p:nvPr/>
        </p:nvSpPr>
        <p:spPr>
          <a:xfrm>
            <a:off x="3137026" y="6337716"/>
            <a:ext cx="72156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https://www.biorxiv.org/content/10.1101/2024.03.07.583909v1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0617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FBE430-9E57-1E4E-B654-70FBE71C9C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207" y="1397722"/>
            <a:ext cx="5888498" cy="454587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3E13F7A-1186-5AC4-0502-76E273325217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443A83-2BF7-BFEB-1EEC-53747FDAAA23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D23D1F-C7F3-F5A9-D274-B1FDF4CEB449}"/>
              </a:ext>
            </a:extLst>
          </p:cNvPr>
          <p:cNvSpPr txBox="1"/>
          <p:nvPr/>
        </p:nvSpPr>
        <p:spPr>
          <a:xfrm>
            <a:off x="3518807" y="6358626"/>
            <a:ext cx="72172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https://www.biorxiv.org/content/10.1101/2022.06.07.495102v1.article-info</a:t>
            </a:r>
            <a:r>
              <a:rPr lang="en-US" sz="1200" dirty="0"/>
              <a:t> </a:t>
            </a: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15B4E8CA-4BDA-EB56-B140-D4D547EF262C}"/>
              </a:ext>
            </a:extLst>
          </p:cNvPr>
          <p:cNvSpPr/>
          <p:nvPr/>
        </p:nvSpPr>
        <p:spPr>
          <a:xfrm>
            <a:off x="8260320" y="2761864"/>
            <a:ext cx="3069771" cy="1622358"/>
          </a:xfrm>
          <a:prstGeom prst="wedgeRectCallout">
            <a:avLst>
              <a:gd name="adj1" fmla="val 66933"/>
              <a:gd name="adj2" fmla="val -33618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 would love to show you a Figure from this paper!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B95B3B-E697-3346-9092-5BA985CE1572}"/>
              </a:ext>
            </a:extLst>
          </p:cNvPr>
          <p:cNvSpPr/>
          <p:nvPr/>
        </p:nvSpPr>
        <p:spPr>
          <a:xfrm>
            <a:off x="4816929" y="5633357"/>
            <a:ext cx="522514" cy="17961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CB080CD3-2EBE-8B81-6BD0-C0FD873B8814}"/>
              </a:ext>
            </a:extLst>
          </p:cNvPr>
          <p:cNvSpPr/>
          <p:nvPr/>
        </p:nvSpPr>
        <p:spPr>
          <a:xfrm>
            <a:off x="8882743" y="4583868"/>
            <a:ext cx="2696935" cy="1229103"/>
          </a:xfrm>
          <a:prstGeom prst="wedgeRectCallout">
            <a:avLst>
              <a:gd name="adj1" fmla="val 66933"/>
              <a:gd name="adj2" fmla="val -3361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But I’m not allowed!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137CFB1-59C4-E52E-6B06-11BD0D1D35AD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 flipV="1">
            <a:off x="5339443" y="5198420"/>
            <a:ext cx="3543300" cy="52474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43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E041AE-7FA2-3FCC-BA8C-9E7CA3417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2D952C5-695A-9E58-36BD-784CCDE2F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7108" y="1357441"/>
            <a:ext cx="4864100" cy="456719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8C49516-FC52-EB1D-F0C4-04F955274BFF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1BADD3-9508-A3B6-CEC9-F02F0B8852C1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FF7514B6-9FBF-862C-C491-99F9FE20FC30}"/>
              </a:ext>
            </a:extLst>
          </p:cNvPr>
          <p:cNvSpPr/>
          <p:nvPr/>
        </p:nvSpPr>
        <p:spPr>
          <a:xfrm>
            <a:off x="8260320" y="2761864"/>
            <a:ext cx="3069771" cy="1622358"/>
          </a:xfrm>
          <a:prstGeom prst="wedgeRectCallout">
            <a:avLst>
              <a:gd name="adj1" fmla="val 66933"/>
              <a:gd name="adj2" fmla="val -33618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 would love to show you a Figure from this paper!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A8D3F16-7593-57B0-CCE1-C979F4547313}"/>
              </a:ext>
            </a:extLst>
          </p:cNvPr>
          <p:cNvSpPr/>
          <p:nvPr/>
        </p:nvSpPr>
        <p:spPr>
          <a:xfrm>
            <a:off x="4816929" y="5633357"/>
            <a:ext cx="522514" cy="17961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F785526E-3096-877B-F22B-E16CD934B2AD}"/>
              </a:ext>
            </a:extLst>
          </p:cNvPr>
          <p:cNvSpPr/>
          <p:nvPr/>
        </p:nvSpPr>
        <p:spPr>
          <a:xfrm>
            <a:off x="8882743" y="4583868"/>
            <a:ext cx="2696935" cy="1229103"/>
          </a:xfrm>
          <a:prstGeom prst="wedgeRectCallout">
            <a:avLst>
              <a:gd name="adj1" fmla="val 66933"/>
              <a:gd name="adj2" fmla="val -3361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But I’m not allowed!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7DB3F32-6439-58B9-559E-F19C596DCF24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 flipV="1">
            <a:off x="5339443" y="5198420"/>
            <a:ext cx="3543300" cy="52474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4517302-DA37-DFD2-6056-1AB2D94452E4}"/>
              </a:ext>
            </a:extLst>
          </p:cNvPr>
          <p:cNvSpPr txBox="1"/>
          <p:nvPr/>
        </p:nvSpPr>
        <p:spPr>
          <a:xfrm>
            <a:off x="2276475" y="6281292"/>
            <a:ext cx="72199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3"/>
              </a:rPr>
              <a:t>https://www.biorxiv.org/content/10.1101/236463v5.article-info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930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3D11BA-5AE4-EB35-5762-E83926261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DCC5EE3-4EF7-E8A0-ACFA-C17D43AA9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8424" y="1384538"/>
            <a:ext cx="5058876" cy="456842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F01A4C-FAB3-4B8B-7C08-A0FB2A37C517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D7E553-B924-6BF0-3E75-FA8450EA5C20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CB186532-C78F-A07A-24E7-5FB2CA4342E6}"/>
              </a:ext>
            </a:extLst>
          </p:cNvPr>
          <p:cNvSpPr/>
          <p:nvPr/>
        </p:nvSpPr>
        <p:spPr>
          <a:xfrm>
            <a:off x="8260320" y="2761864"/>
            <a:ext cx="3069771" cy="1622358"/>
          </a:xfrm>
          <a:prstGeom prst="wedgeRectCallout">
            <a:avLst>
              <a:gd name="adj1" fmla="val 66933"/>
              <a:gd name="adj2" fmla="val -33618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 would love to show you a Figure from this paper!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3FB34D-4023-9A8B-218F-35CF8754E7C4}"/>
              </a:ext>
            </a:extLst>
          </p:cNvPr>
          <p:cNvSpPr/>
          <p:nvPr/>
        </p:nvSpPr>
        <p:spPr>
          <a:xfrm>
            <a:off x="4816929" y="5633357"/>
            <a:ext cx="522514" cy="17961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397BB4E3-888C-4794-6790-62C7B25AA971}"/>
              </a:ext>
            </a:extLst>
          </p:cNvPr>
          <p:cNvSpPr/>
          <p:nvPr/>
        </p:nvSpPr>
        <p:spPr>
          <a:xfrm>
            <a:off x="8882743" y="4583868"/>
            <a:ext cx="2696935" cy="1229103"/>
          </a:xfrm>
          <a:prstGeom prst="wedgeRectCallout">
            <a:avLst>
              <a:gd name="adj1" fmla="val 66933"/>
              <a:gd name="adj2" fmla="val -3361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But I’m not allowed!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F844A3-F924-8FD5-DA15-0A3DDB278028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 flipV="1">
            <a:off x="5339443" y="5198420"/>
            <a:ext cx="3543300" cy="52474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2B31386-9645-379B-482C-3D8B0FC617E0}"/>
              </a:ext>
            </a:extLst>
          </p:cNvPr>
          <p:cNvSpPr txBox="1"/>
          <p:nvPr/>
        </p:nvSpPr>
        <p:spPr>
          <a:xfrm>
            <a:off x="2276475" y="6281292"/>
            <a:ext cx="72199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3"/>
              </a:rPr>
              <a:t>https://www.biorxiv.org/content/10.1101/2021.11.03.467199v4.article-info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780971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4F075-A640-2F49-309C-EB773533C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D6251CC-B34F-60E7-B9C0-FB735E44E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3584" y="1468800"/>
            <a:ext cx="5621861" cy="453342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081F136-B29E-74EE-31CB-63AC19C68A39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8179C8-529C-CC29-C6A0-1879AC41638B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8C7025FC-0382-1DB1-6084-605298409348}"/>
              </a:ext>
            </a:extLst>
          </p:cNvPr>
          <p:cNvSpPr/>
          <p:nvPr/>
        </p:nvSpPr>
        <p:spPr>
          <a:xfrm>
            <a:off x="8260320" y="2761864"/>
            <a:ext cx="3069771" cy="1622358"/>
          </a:xfrm>
          <a:prstGeom prst="wedgeRectCallout">
            <a:avLst>
              <a:gd name="adj1" fmla="val 66933"/>
              <a:gd name="adj2" fmla="val -33618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 would love to show you a Figure from this paper!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B4C5FCB-95F2-9994-791C-2CA05DDF46FD}"/>
              </a:ext>
            </a:extLst>
          </p:cNvPr>
          <p:cNvSpPr/>
          <p:nvPr/>
        </p:nvSpPr>
        <p:spPr>
          <a:xfrm>
            <a:off x="4816929" y="5633357"/>
            <a:ext cx="522514" cy="17961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19539310-20CE-D640-0A97-9D013B6FFED0}"/>
              </a:ext>
            </a:extLst>
          </p:cNvPr>
          <p:cNvSpPr/>
          <p:nvPr/>
        </p:nvSpPr>
        <p:spPr>
          <a:xfrm>
            <a:off x="8882743" y="4583868"/>
            <a:ext cx="2696935" cy="1229103"/>
          </a:xfrm>
          <a:prstGeom prst="wedgeRectCallout">
            <a:avLst>
              <a:gd name="adj1" fmla="val 66933"/>
              <a:gd name="adj2" fmla="val -3361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But I’m not allowed!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276B24D-1E98-6E06-7303-395AD2F2FC75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 flipV="1">
            <a:off x="5339443" y="5198420"/>
            <a:ext cx="3543300" cy="52474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6B19080-280B-7D9E-AC1A-727B2DCE9D31}"/>
              </a:ext>
            </a:extLst>
          </p:cNvPr>
          <p:cNvSpPr txBox="1"/>
          <p:nvPr/>
        </p:nvSpPr>
        <p:spPr>
          <a:xfrm>
            <a:off x="3502479" y="6398862"/>
            <a:ext cx="72172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https://www.biorxiv.org/content/10.1101/2024.01.12.575015v1.article-info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435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9BD00-4371-27FB-B4DD-62E477C12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84DC41B-89E6-4DEB-0226-8AB2011FBA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8757" y="1673681"/>
            <a:ext cx="5687301" cy="432707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71917A7-23B1-C622-A545-DC651FF905AC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BFB096-D18D-66D2-5542-BC4772E10761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16D93516-05A8-9C02-1CF9-78C73C92055C}"/>
              </a:ext>
            </a:extLst>
          </p:cNvPr>
          <p:cNvSpPr/>
          <p:nvPr/>
        </p:nvSpPr>
        <p:spPr>
          <a:xfrm>
            <a:off x="8260320" y="2761864"/>
            <a:ext cx="3069771" cy="1622358"/>
          </a:xfrm>
          <a:prstGeom prst="wedgeRectCallout">
            <a:avLst>
              <a:gd name="adj1" fmla="val 66933"/>
              <a:gd name="adj2" fmla="val -33618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 would love to show you a Figure from this paper!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BDC1B0E-6D82-F0DC-DECA-4A5CD9E12F8A}"/>
              </a:ext>
            </a:extLst>
          </p:cNvPr>
          <p:cNvSpPr/>
          <p:nvPr/>
        </p:nvSpPr>
        <p:spPr>
          <a:xfrm>
            <a:off x="4816929" y="5633357"/>
            <a:ext cx="522514" cy="17961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2310DBE0-B1BC-B4E3-E1FD-2F79E7F8593D}"/>
              </a:ext>
            </a:extLst>
          </p:cNvPr>
          <p:cNvSpPr/>
          <p:nvPr/>
        </p:nvSpPr>
        <p:spPr>
          <a:xfrm>
            <a:off x="8882743" y="4583868"/>
            <a:ext cx="2696935" cy="1229103"/>
          </a:xfrm>
          <a:prstGeom prst="wedgeRectCallout">
            <a:avLst>
              <a:gd name="adj1" fmla="val 66933"/>
              <a:gd name="adj2" fmla="val -3361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But I’m not allowed!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F5AAE33-4561-6650-2653-79B775C6838D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 flipV="1">
            <a:off x="5339443" y="5198420"/>
            <a:ext cx="3543300" cy="52474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D7C07E5-DE8A-B2D7-C493-ACB191225C33}"/>
              </a:ext>
            </a:extLst>
          </p:cNvPr>
          <p:cNvSpPr txBox="1"/>
          <p:nvPr/>
        </p:nvSpPr>
        <p:spPr>
          <a:xfrm>
            <a:off x="3371848" y="6327321"/>
            <a:ext cx="72172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https://www.biorxiv.org/content/10.1101/2023.07.28.550950v1.article-info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527774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F8C205-D4B4-FCC3-5402-70B70F1BB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C8C486-F13D-31AE-2CB1-752F108262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4088" y="1340866"/>
            <a:ext cx="5430534" cy="461055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6F5B4AE-94B0-8D7A-DC63-3D2F5FC684E0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78AB2B-B82B-63C6-2B2D-7C5015417BAD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9D228670-D1A9-35CA-6E1C-8EAC21F148E5}"/>
              </a:ext>
            </a:extLst>
          </p:cNvPr>
          <p:cNvSpPr/>
          <p:nvPr/>
        </p:nvSpPr>
        <p:spPr>
          <a:xfrm>
            <a:off x="8260320" y="2761864"/>
            <a:ext cx="3069771" cy="1622358"/>
          </a:xfrm>
          <a:prstGeom prst="wedgeRectCallout">
            <a:avLst>
              <a:gd name="adj1" fmla="val 66933"/>
              <a:gd name="adj2" fmla="val -33618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 would love to show you a Figure from this paper!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8DB6F41-FC92-5339-7539-3ABDD13E14C8}"/>
              </a:ext>
            </a:extLst>
          </p:cNvPr>
          <p:cNvSpPr/>
          <p:nvPr/>
        </p:nvSpPr>
        <p:spPr>
          <a:xfrm>
            <a:off x="3371848" y="5633356"/>
            <a:ext cx="1967595" cy="24492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D6B8B5A0-2885-80D9-8D74-423B20D9A122}"/>
              </a:ext>
            </a:extLst>
          </p:cNvPr>
          <p:cNvSpPr/>
          <p:nvPr/>
        </p:nvSpPr>
        <p:spPr>
          <a:xfrm>
            <a:off x="8882743" y="4583868"/>
            <a:ext cx="2696935" cy="1229103"/>
          </a:xfrm>
          <a:prstGeom prst="wedgeRectCallout">
            <a:avLst>
              <a:gd name="adj1" fmla="val 66933"/>
              <a:gd name="adj2" fmla="val -3361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But I’m not allowed!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86AEEF6-8DC4-E5D3-350D-02A2E44AF6EF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 flipV="1">
            <a:off x="5339443" y="5198420"/>
            <a:ext cx="3543300" cy="55740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2E62A75-4500-916C-6482-FFC0D968164E}"/>
              </a:ext>
            </a:extLst>
          </p:cNvPr>
          <p:cNvSpPr txBox="1"/>
          <p:nvPr/>
        </p:nvSpPr>
        <p:spPr>
          <a:xfrm>
            <a:off x="3371848" y="6327321"/>
            <a:ext cx="72172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https://www.biorxiv.org/content/10.1101/707489v3.article-info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533795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2355CC-2166-096E-8A12-F338E7850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B98C5DA-85DA-DE2A-8E60-78820E9D0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768" y="1512852"/>
            <a:ext cx="6066289" cy="447157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254BEC0-2A2E-2CCE-442E-686F66397CC9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C481EA-EA4F-7253-E67D-B0A1185868DF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14775218-6AA3-24D5-AA25-BEB2EFF27223}"/>
              </a:ext>
            </a:extLst>
          </p:cNvPr>
          <p:cNvSpPr/>
          <p:nvPr/>
        </p:nvSpPr>
        <p:spPr>
          <a:xfrm>
            <a:off x="8260320" y="2761864"/>
            <a:ext cx="3069771" cy="1622358"/>
          </a:xfrm>
          <a:prstGeom prst="wedgeRectCallout">
            <a:avLst>
              <a:gd name="adj1" fmla="val 66933"/>
              <a:gd name="adj2" fmla="val -33618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 would love to show you a Figure from this paper!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7432337-A507-1E5F-71D8-D148D4E0D241}"/>
              </a:ext>
            </a:extLst>
          </p:cNvPr>
          <p:cNvSpPr/>
          <p:nvPr/>
        </p:nvSpPr>
        <p:spPr>
          <a:xfrm>
            <a:off x="3371848" y="5633356"/>
            <a:ext cx="1967595" cy="24492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59B25D52-6C30-DD86-D475-2D88EE45F466}"/>
              </a:ext>
            </a:extLst>
          </p:cNvPr>
          <p:cNvSpPr/>
          <p:nvPr/>
        </p:nvSpPr>
        <p:spPr>
          <a:xfrm>
            <a:off x="8882743" y="4583868"/>
            <a:ext cx="2696935" cy="1229103"/>
          </a:xfrm>
          <a:prstGeom prst="wedgeRectCallout">
            <a:avLst>
              <a:gd name="adj1" fmla="val 66933"/>
              <a:gd name="adj2" fmla="val -3361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But I’m not allowed!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B5A2F6A-0C17-98BA-0779-BAD0B5D9E50E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 flipV="1">
            <a:off x="5339443" y="5198420"/>
            <a:ext cx="3543300" cy="55740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AEF7229-D852-0F72-72A1-85676BFF364A}"/>
              </a:ext>
            </a:extLst>
          </p:cNvPr>
          <p:cNvSpPr txBox="1"/>
          <p:nvPr/>
        </p:nvSpPr>
        <p:spPr>
          <a:xfrm>
            <a:off x="3371848" y="6327321"/>
            <a:ext cx="72172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https://www.biorxiv.org/content/10.1101/2023.06.12.544614v1.article-info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58785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90F7A-D155-A61F-FFFA-C1EF945D2E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E6ED878-7B4E-0A3C-66CA-4C9E238F5A69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5EDFAE-DB9C-FE46-50FF-A02E4DC026B3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E5F410-D76A-0DC2-F7B9-709F7B6ED6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781" y="1891424"/>
            <a:ext cx="5690756" cy="400012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B9BCFED-F12D-AAFE-3B85-2794A21052EB}"/>
              </a:ext>
            </a:extLst>
          </p:cNvPr>
          <p:cNvSpPr txBox="1"/>
          <p:nvPr/>
        </p:nvSpPr>
        <p:spPr>
          <a:xfrm>
            <a:off x="3518807" y="6312647"/>
            <a:ext cx="72104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https://link.springer.com/chapter/10.1007/978-3-642-24455-1_10</a:t>
            </a:r>
            <a:r>
              <a:rPr lang="en-US" sz="1400" dirty="0"/>
              <a:t>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CD18C5F-2E69-9791-D510-6B54CD4CD6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31" t="1411" r="1582" b="11109"/>
          <a:stretch/>
        </p:blipFill>
        <p:spPr>
          <a:xfrm>
            <a:off x="4604757" y="1659332"/>
            <a:ext cx="7094665" cy="406581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185AC96-4982-00CD-FC6B-AD873DFDD6B0}"/>
              </a:ext>
            </a:extLst>
          </p:cNvPr>
          <p:cNvSpPr/>
          <p:nvPr/>
        </p:nvSpPr>
        <p:spPr>
          <a:xfrm>
            <a:off x="8211493" y="4707803"/>
            <a:ext cx="2084020" cy="298764"/>
          </a:xfrm>
          <a:prstGeom prst="rect">
            <a:avLst/>
          </a:prstGeom>
          <a:noFill/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peech Bubble: Rectangle 2">
            <a:extLst>
              <a:ext uri="{FF2B5EF4-FFF2-40B4-BE49-F238E27FC236}">
                <a16:creationId xmlns:a16="http://schemas.microsoft.com/office/drawing/2014/main" id="{2FC9BA25-96E3-A83A-8A21-5BE684FAFDAD}"/>
              </a:ext>
            </a:extLst>
          </p:cNvPr>
          <p:cNvSpPr/>
          <p:nvPr/>
        </p:nvSpPr>
        <p:spPr>
          <a:xfrm>
            <a:off x="7514376" y="5179496"/>
            <a:ext cx="2193423" cy="1144800"/>
          </a:xfrm>
          <a:prstGeom prst="wedgeRectCallout">
            <a:avLst>
              <a:gd name="adj1" fmla="val 21681"/>
              <a:gd name="adj2" fmla="val -58498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The issue is not so much paying 100 </a:t>
            </a:r>
            <a:r>
              <a:rPr lang="en-US" dirty="0" err="1"/>
              <a:t>Eur</a:t>
            </a:r>
            <a:r>
              <a:rPr lang="en-US" dirty="0"/>
              <a:t>, but the related administrative effort.</a:t>
            </a:r>
          </a:p>
        </p:txBody>
      </p:sp>
    </p:spTree>
    <p:extLst>
      <p:ext uri="{BB962C8B-B14F-4D97-AF65-F5344CB8AC3E}">
        <p14:creationId xmlns:p14="http://schemas.microsoft.com/office/powerpoint/2010/main" val="336387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7880C-2887-F801-A198-4CB31B7FD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Closed science</a:t>
            </a:r>
          </a:p>
        </p:txBody>
      </p:sp>
      <p:pic>
        <p:nvPicPr>
          <p:cNvPr id="6" name="Picture 5" descr="Cartoon a cartoon of a person standing on a stage with a microphone&#10;&#10;Description automatically generated">
            <a:extLst>
              <a:ext uri="{FF2B5EF4-FFF2-40B4-BE49-F238E27FC236}">
                <a16:creationId xmlns:a16="http://schemas.microsoft.com/office/drawing/2014/main" id="{72E5F5B5-E769-73D9-7F83-0CC365F14D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" t="2361" r="3338" b="2918"/>
          <a:stretch/>
        </p:blipFill>
        <p:spPr>
          <a:xfrm>
            <a:off x="7315200" y="1484630"/>
            <a:ext cx="3842943" cy="38887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F36D46-CB87-E59A-6177-C21105AA2996}"/>
              </a:ext>
            </a:extLst>
          </p:cNvPr>
          <p:cNvSpPr txBox="1"/>
          <p:nvPr/>
        </p:nvSpPr>
        <p:spPr>
          <a:xfrm>
            <a:off x="609480" y="1646162"/>
            <a:ext cx="670572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Why are some science-related </a:t>
            </a:r>
            <a:br>
              <a:rPr lang="en-US" sz="2400" dirty="0"/>
            </a:br>
            <a:r>
              <a:rPr lang="en-US" sz="2400" dirty="0"/>
              <a:t>materials/data/code not shared?</a:t>
            </a:r>
            <a:br>
              <a:rPr lang="en-US" sz="2400" dirty="0"/>
            </a:b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Risk of being scooped</a:t>
            </a:r>
            <a:br>
              <a:rPr lang="en-US" sz="2400" dirty="0"/>
            </a:b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Fear of blaming oneself  (imposter syndrome)</a:t>
            </a:r>
            <a:br>
              <a:rPr lang="en-US" sz="2400" dirty="0"/>
            </a:b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Lack of awareness (who is allowed to publish </a:t>
            </a:r>
            <a:r>
              <a:rPr lang="en-US" sz="2400" i="1" dirty="0"/>
              <a:t>my work</a:t>
            </a:r>
            <a:r>
              <a:rPr lang="en-US" sz="2400" dirty="0"/>
              <a:t>?)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Assumption: it’s not worth the effort.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49133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DAB714-3468-78DB-9716-6D50C0919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9046F04-68FD-5ACE-44CF-C21C5116DEF7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B3C985-C37E-451B-4776-A6162E70558B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E7E64E-9847-443E-D6EA-200F88069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335" y="1904727"/>
            <a:ext cx="6582014" cy="40715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F2E99C-1A4A-9F0A-46E6-EBC80B857669}"/>
              </a:ext>
            </a:extLst>
          </p:cNvPr>
          <p:cNvSpPr txBox="1"/>
          <p:nvPr/>
        </p:nvSpPr>
        <p:spPr>
          <a:xfrm>
            <a:off x="3571086" y="6201167"/>
            <a:ext cx="7123144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sz="1200" b="0" dirty="0"/>
              <a:t>Source: </a:t>
            </a:r>
          </a:p>
          <a:p>
            <a:r>
              <a:rPr lang="en-US" sz="1200" b="0" dirty="0">
                <a:hlinkClick r:id="rId3"/>
              </a:rPr>
              <a:t>https://anesthesiology.pubs.asahq.org/article.aspx?articleid=1933992</a:t>
            </a:r>
            <a:r>
              <a:rPr lang="en-US" sz="1200" b="0" dirty="0"/>
              <a:t> </a:t>
            </a:r>
            <a:endParaRPr lang="LID4096" sz="1200" b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4E4F08-BA63-21AB-EC83-A7CAEC7E2E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8349" y="1397722"/>
            <a:ext cx="4628691" cy="441340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13E205B-CE2B-D142-2225-F9115EB5AFD0}"/>
              </a:ext>
            </a:extLst>
          </p:cNvPr>
          <p:cNvSpPr/>
          <p:nvPr/>
        </p:nvSpPr>
        <p:spPr>
          <a:xfrm>
            <a:off x="3453494" y="5649684"/>
            <a:ext cx="1894114" cy="17776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B597D-D362-2F3C-D46B-107C5FD2C6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F6FE128-E4DD-3D7A-5FA6-217CE90076F3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7A3568-6B03-94AC-BDA0-E060B0898194}"/>
              </a:ext>
            </a:extLst>
          </p:cNvPr>
          <p:cNvSpPr txBox="1"/>
          <p:nvPr/>
        </p:nvSpPr>
        <p:spPr>
          <a:xfrm>
            <a:off x="0" y="2341336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Restrictive licensing is </a:t>
            </a:r>
            <a:br>
              <a:rPr lang="en-US" sz="4400" dirty="0"/>
            </a:br>
            <a:r>
              <a:rPr lang="en-US" sz="4400" dirty="0"/>
              <a:t>a community-wide issue.</a:t>
            </a:r>
          </a:p>
        </p:txBody>
      </p:sp>
      <p:sp>
        <p:nvSpPr>
          <p:cNvPr id="3" name="Speech Bubble: Rectangle 2">
            <a:extLst>
              <a:ext uri="{FF2B5EF4-FFF2-40B4-BE49-F238E27FC236}">
                <a16:creationId xmlns:a16="http://schemas.microsoft.com/office/drawing/2014/main" id="{8D2A6274-D2E1-5935-DF91-01FE03BCF733}"/>
              </a:ext>
            </a:extLst>
          </p:cNvPr>
          <p:cNvSpPr/>
          <p:nvPr/>
        </p:nvSpPr>
        <p:spPr>
          <a:xfrm>
            <a:off x="7511143" y="3882036"/>
            <a:ext cx="3739243" cy="1042336"/>
          </a:xfrm>
          <a:prstGeom prst="wedgeRectCallout">
            <a:avLst>
              <a:gd name="adj1" fmla="val -24404"/>
              <a:gd name="adj2" fmla="val -65729"/>
            </a:avLst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 </a:t>
            </a:r>
            <a:r>
              <a:rPr lang="en-US" sz="2800" i="1" dirty="0">
                <a:solidFill>
                  <a:schemeClr val="tx1"/>
                </a:solidFill>
              </a:rPr>
              <a:t>presume</a:t>
            </a:r>
            <a:r>
              <a:rPr lang="en-US" sz="2800" dirty="0">
                <a:solidFill>
                  <a:schemeClr val="tx1"/>
                </a:solidFill>
              </a:rPr>
              <a:t> due to lack of awareness &amp; training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BE344EA2-1C75-0E7B-69A6-0E666FDADA79}"/>
              </a:ext>
            </a:extLst>
          </p:cNvPr>
          <p:cNvSpPr/>
          <p:nvPr/>
        </p:nvSpPr>
        <p:spPr>
          <a:xfrm>
            <a:off x="8010525" y="5124450"/>
            <a:ext cx="3739243" cy="771525"/>
          </a:xfrm>
          <a:prstGeom prst="wedgeRectCallout">
            <a:avLst>
              <a:gd name="adj1" fmla="val 58643"/>
              <a:gd name="adj2" fmla="val -25154"/>
            </a:avLst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Train the trainers!</a:t>
            </a:r>
          </a:p>
        </p:txBody>
      </p:sp>
    </p:spTree>
    <p:extLst>
      <p:ext uri="{BB962C8B-B14F-4D97-AF65-F5344CB8AC3E}">
        <p14:creationId xmlns:p14="http://schemas.microsoft.com/office/powerpoint/2010/main" val="284764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FE801-37D7-0111-9F6E-22F57EFE3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Licensing: Permissive versus restrictive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A49AE0-F854-8848-A711-5F59A6A28287}"/>
              </a:ext>
            </a:extLst>
          </p:cNvPr>
          <p:cNvSpPr/>
          <p:nvPr/>
        </p:nvSpPr>
        <p:spPr>
          <a:xfrm>
            <a:off x="609480" y="3698153"/>
            <a:ext cx="2117391" cy="6833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CC-BY-NC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2DB206F-A3F8-6013-D2FB-E0BA4845697A}"/>
              </a:ext>
            </a:extLst>
          </p:cNvPr>
          <p:cNvSpPr/>
          <p:nvPr/>
        </p:nvSpPr>
        <p:spPr>
          <a:xfrm>
            <a:off x="609480" y="4466957"/>
            <a:ext cx="2117391" cy="6833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CC-BY-ND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EBC82E-6A2F-56C6-4C2D-A591D9117D46}"/>
              </a:ext>
            </a:extLst>
          </p:cNvPr>
          <p:cNvSpPr/>
          <p:nvPr/>
        </p:nvSpPr>
        <p:spPr>
          <a:xfrm>
            <a:off x="609480" y="5235761"/>
            <a:ext cx="2117391" cy="6833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CC-BY-NC-ND</a:t>
            </a:r>
          </a:p>
        </p:txBody>
      </p:sp>
      <p:sp>
        <p:nvSpPr>
          <p:cNvPr id="12" name="Multiplication Sign 11">
            <a:extLst>
              <a:ext uri="{FF2B5EF4-FFF2-40B4-BE49-F238E27FC236}">
                <a16:creationId xmlns:a16="http://schemas.microsoft.com/office/drawing/2014/main" id="{3429FE97-F564-220E-858F-A67710524CBC}"/>
              </a:ext>
            </a:extLst>
          </p:cNvPr>
          <p:cNvSpPr/>
          <p:nvPr/>
        </p:nvSpPr>
        <p:spPr>
          <a:xfrm>
            <a:off x="5541745" y="4382862"/>
            <a:ext cx="971550" cy="612321"/>
          </a:xfrm>
          <a:prstGeom prst="mathMultiply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Half Frame 13">
            <a:extLst>
              <a:ext uri="{FF2B5EF4-FFF2-40B4-BE49-F238E27FC236}">
                <a16:creationId xmlns:a16="http://schemas.microsoft.com/office/drawing/2014/main" id="{BCEC6A3C-DDDE-F196-820E-5E40289EB323}"/>
              </a:ext>
            </a:extLst>
          </p:cNvPr>
          <p:cNvSpPr/>
          <p:nvPr/>
        </p:nvSpPr>
        <p:spPr>
          <a:xfrm rot="18988295" flipV="1">
            <a:off x="3535073" y="3730872"/>
            <a:ext cx="702128" cy="275548"/>
          </a:xfrm>
          <a:prstGeom prst="halfFram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Half Frame 14">
            <a:extLst>
              <a:ext uri="{FF2B5EF4-FFF2-40B4-BE49-F238E27FC236}">
                <a16:creationId xmlns:a16="http://schemas.microsoft.com/office/drawing/2014/main" id="{9908F20E-139F-23CE-7969-0D4AC661AF88}"/>
              </a:ext>
            </a:extLst>
          </p:cNvPr>
          <p:cNvSpPr/>
          <p:nvPr/>
        </p:nvSpPr>
        <p:spPr>
          <a:xfrm rot="18988295" flipV="1">
            <a:off x="3517037" y="4463206"/>
            <a:ext cx="702128" cy="275548"/>
          </a:xfrm>
          <a:prstGeom prst="halfFram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Half Frame 15">
            <a:extLst>
              <a:ext uri="{FF2B5EF4-FFF2-40B4-BE49-F238E27FC236}">
                <a16:creationId xmlns:a16="http://schemas.microsoft.com/office/drawing/2014/main" id="{05381A58-F3CA-FD48-36D7-90A015C96F31}"/>
              </a:ext>
            </a:extLst>
          </p:cNvPr>
          <p:cNvSpPr/>
          <p:nvPr/>
        </p:nvSpPr>
        <p:spPr>
          <a:xfrm rot="18988295" flipV="1">
            <a:off x="3517036" y="5227392"/>
            <a:ext cx="702128" cy="275548"/>
          </a:xfrm>
          <a:prstGeom prst="halfFram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Half Frame 17">
            <a:extLst>
              <a:ext uri="{FF2B5EF4-FFF2-40B4-BE49-F238E27FC236}">
                <a16:creationId xmlns:a16="http://schemas.microsoft.com/office/drawing/2014/main" id="{51231F82-1F3B-903C-6961-FCB1450B9198}"/>
              </a:ext>
            </a:extLst>
          </p:cNvPr>
          <p:cNvSpPr/>
          <p:nvPr/>
        </p:nvSpPr>
        <p:spPr>
          <a:xfrm rot="18988295" flipV="1">
            <a:off x="5676456" y="3730873"/>
            <a:ext cx="702128" cy="275548"/>
          </a:xfrm>
          <a:prstGeom prst="halfFram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36451AD-F4B9-2E5F-BDB3-618FE228533E}"/>
              </a:ext>
            </a:extLst>
          </p:cNvPr>
          <p:cNvSpPr txBox="1"/>
          <p:nvPr/>
        </p:nvSpPr>
        <p:spPr>
          <a:xfrm>
            <a:off x="6292889" y="3748655"/>
            <a:ext cx="86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(if free of charge)</a:t>
            </a: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AF187F20-3424-1D95-D39F-5BC2F8A42154}"/>
              </a:ext>
            </a:extLst>
          </p:cNvPr>
          <p:cNvSpPr/>
          <p:nvPr/>
        </p:nvSpPr>
        <p:spPr>
          <a:xfrm>
            <a:off x="5541745" y="5207724"/>
            <a:ext cx="971550" cy="612321"/>
          </a:xfrm>
          <a:prstGeom prst="mathMultiply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Multiplication Sign 21">
            <a:extLst>
              <a:ext uri="{FF2B5EF4-FFF2-40B4-BE49-F238E27FC236}">
                <a16:creationId xmlns:a16="http://schemas.microsoft.com/office/drawing/2014/main" id="{F82426AB-9B3D-4CE6-366D-1FB05957A4A9}"/>
              </a:ext>
            </a:extLst>
          </p:cNvPr>
          <p:cNvSpPr/>
          <p:nvPr/>
        </p:nvSpPr>
        <p:spPr>
          <a:xfrm>
            <a:off x="7818168" y="4382862"/>
            <a:ext cx="971550" cy="612321"/>
          </a:xfrm>
          <a:prstGeom prst="mathMultiply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Multiplication Sign 22">
            <a:extLst>
              <a:ext uri="{FF2B5EF4-FFF2-40B4-BE49-F238E27FC236}">
                <a16:creationId xmlns:a16="http://schemas.microsoft.com/office/drawing/2014/main" id="{FE50F84C-A6D1-8932-CB9D-83B1AC756F1B}"/>
              </a:ext>
            </a:extLst>
          </p:cNvPr>
          <p:cNvSpPr/>
          <p:nvPr/>
        </p:nvSpPr>
        <p:spPr>
          <a:xfrm>
            <a:off x="7818168" y="5207724"/>
            <a:ext cx="971550" cy="612321"/>
          </a:xfrm>
          <a:prstGeom prst="mathMultiply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Multiplication Sign 23">
            <a:extLst>
              <a:ext uri="{FF2B5EF4-FFF2-40B4-BE49-F238E27FC236}">
                <a16:creationId xmlns:a16="http://schemas.microsoft.com/office/drawing/2014/main" id="{4379D6E7-D484-2E36-3340-CF53617B4F81}"/>
              </a:ext>
            </a:extLst>
          </p:cNvPr>
          <p:cNvSpPr/>
          <p:nvPr/>
        </p:nvSpPr>
        <p:spPr>
          <a:xfrm>
            <a:off x="7818168" y="3668758"/>
            <a:ext cx="971550" cy="612321"/>
          </a:xfrm>
          <a:prstGeom prst="mathMultiply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62D821D-B43D-9CE5-7142-586E60C3DE66}"/>
              </a:ext>
            </a:extLst>
          </p:cNvPr>
          <p:cNvSpPr/>
          <p:nvPr/>
        </p:nvSpPr>
        <p:spPr>
          <a:xfrm>
            <a:off x="5200650" y="3468914"/>
            <a:ext cx="4057650" cy="2539095"/>
          </a:xfrm>
          <a:custGeom>
            <a:avLst/>
            <a:gdLst>
              <a:gd name="connsiteX0" fmla="*/ 2661557 w 4294414"/>
              <a:gd name="connsiteY0" fmla="*/ 138793 h 2726872"/>
              <a:gd name="connsiteX1" fmla="*/ 2661557 w 4294414"/>
              <a:gd name="connsiteY1" fmla="*/ 138793 h 2726872"/>
              <a:gd name="connsiteX2" fmla="*/ 2612571 w 4294414"/>
              <a:gd name="connsiteY2" fmla="*/ 195943 h 2726872"/>
              <a:gd name="connsiteX3" fmla="*/ 2579914 w 4294414"/>
              <a:gd name="connsiteY3" fmla="*/ 293915 h 2726872"/>
              <a:gd name="connsiteX4" fmla="*/ 2498271 w 4294414"/>
              <a:gd name="connsiteY4" fmla="*/ 457200 h 2726872"/>
              <a:gd name="connsiteX5" fmla="*/ 2473779 w 4294414"/>
              <a:gd name="connsiteY5" fmla="*/ 506186 h 2726872"/>
              <a:gd name="connsiteX6" fmla="*/ 2392136 w 4294414"/>
              <a:gd name="connsiteY6" fmla="*/ 595993 h 2726872"/>
              <a:gd name="connsiteX7" fmla="*/ 2302329 w 4294414"/>
              <a:gd name="connsiteY7" fmla="*/ 669472 h 2726872"/>
              <a:gd name="connsiteX8" fmla="*/ 2188029 w 4294414"/>
              <a:gd name="connsiteY8" fmla="*/ 734786 h 2726872"/>
              <a:gd name="connsiteX9" fmla="*/ 2049236 w 4294414"/>
              <a:gd name="connsiteY9" fmla="*/ 783772 h 2726872"/>
              <a:gd name="connsiteX10" fmla="*/ 1967593 w 4294414"/>
              <a:gd name="connsiteY10" fmla="*/ 791936 h 2726872"/>
              <a:gd name="connsiteX11" fmla="*/ 1747157 w 4294414"/>
              <a:gd name="connsiteY11" fmla="*/ 824593 h 2726872"/>
              <a:gd name="connsiteX12" fmla="*/ 1665514 w 4294414"/>
              <a:gd name="connsiteY12" fmla="*/ 840922 h 2726872"/>
              <a:gd name="connsiteX13" fmla="*/ 726621 w 4294414"/>
              <a:gd name="connsiteY13" fmla="*/ 865415 h 2726872"/>
              <a:gd name="connsiteX14" fmla="*/ 375557 w 4294414"/>
              <a:gd name="connsiteY14" fmla="*/ 955222 h 2726872"/>
              <a:gd name="connsiteX15" fmla="*/ 171450 w 4294414"/>
              <a:gd name="connsiteY15" fmla="*/ 1045029 h 2726872"/>
              <a:gd name="connsiteX16" fmla="*/ 130629 w 4294414"/>
              <a:gd name="connsiteY16" fmla="*/ 1110343 h 2726872"/>
              <a:gd name="connsiteX17" fmla="*/ 73479 w 4294414"/>
              <a:gd name="connsiteY17" fmla="*/ 1232807 h 2726872"/>
              <a:gd name="connsiteX18" fmla="*/ 32657 w 4294414"/>
              <a:gd name="connsiteY18" fmla="*/ 1338943 h 2726872"/>
              <a:gd name="connsiteX19" fmla="*/ 0 w 4294414"/>
              <a:gd name="connsiteY19" fmla="*/ 1502229 h 2726872"/>
              <a:gd name="connsiteX20" fmla="*/ 32657 w 4294414"/>
              <a:gd name="connsiteY20" fmla="*/ 1738993 h 2726872"/>
              <a:gd name="connsiteX21" fmla="*/ 65314 w 4294414"/>
              <a:gd name="connsiteY21" fmla="*/ 1836965 h 2726872"/>
              <a:gd name="connsiteX22" fmla="*/ 81643 w 4294414"/>
              <a:gd name="connsiteY22" fmla="*/ 1894115 h 2726872"/>
              <a:gd name="connsiteX23" fmla="*/ 97971 w 4294414"/>
              <a:gd name="connsiteY23" fmla="*/ 1934936 h 2726872"/>
              <a:gd name="connsiteX24" fmla="*/ 106136 w 4294414"/>
              <a:gd name="connsiteY24" fmla="*/ 1975757 h 2726872"/>
              <a:gd name="connsiteX25" fmla="*/ 122464 w 4294414"/>
              <a:gd name="connsiteY25" fmla="*/ 2041072 h 2726872"/>
              <a:gd name="connsiteX26" fmla="*/ 130629 w 4294414"/>
              <a:gd name="connsiteY26" fmla="*/ 2081893 h 2726872"/>
              <a:gd name="connsiteX27" fmla="*/ 155121 w 4294414"/>
              <a:gd name="connsiteY27" fmla="*/ 2122715 h 2726872"/>
              <a:gd name="connsiteX28" fmla="*/ 204107 w 4294414"/>
              <a:gd name="connsiteY28" fmla="*/ 2237015 h 2726872"/>
              <a:gd name="connsiteX29" fmla="*/ 449036 w 4294414"/>
              <a:gd name="connsiteY29" fmla="*/ 2481943 h 2726872"/>
              <a:gd name="connsiteX30" fmla="*/ 661307 w 4294414"/>
              <a:gd name="connsiteY30" fmla="*/ 2612572 h 2726872"/>
              <a:gd name="connsiteX31" fmla="*/ 938893 w 4294414"/>
              <a:gd name="connsiteY31" fmla="*/ 2702379 h 2726872"/>
              <a:gd name="connsiteX32" fmla="*/ 1208314 w 4294414"/>
              <a:gd name="connsiteY32" fmla="*/ 2726872 h 2726872"/>
              <a:gd name="connsiteX33" fmla="*/ 2841171 w 4294414"/>
              <a:gd name="connsiteY33" fmla="*/ 2702379 h 2726872"/>
              <a:gd name="connsiteX34" fmla="*/ 3061607 w 4294414"/>
              <a:gd name="connsiteY34" fmla="*/ 2669722 h 2726872"/>
              <a:gd name="connsiteX35" fmla="*/ 3608614 w 4294414"/>
              <a:gd name="connsiteY35" fmla="*/ 2522765 h 2726872"/>
              <a:gd name="connsiteX36" fmla="*/ 3747407 w 4294414"/>
              <a:gd name="connsiteY36" fmla="*/ 2441122 h 2726872"/>
              <a:gd name="connsiteX37" fmla="*/ 3918857 w 4294414"/>
              <a:gd name="connsiteY37" fmla="*/ 2359479 h 2726872"/>
              <a:gd name="connsiteX38" fmla="*/ 4106636 w 4294414"/>
              <a:gd name="connsiteY38" fmla="*/ 2163536 h 2726872"/>
              <a:gd name="connsiteX39" fmla="*/ 4163786 w 4294414"/>
              <a:gd name="connsiteY39" fmla="*/ 1983922 h 2726872"/>
              <a:gd name="connsiteX40" fmla="*/ 4261757 w 4294414"/>
              <a:gd name="connsiteY40" fmla="*/ 1371600 h 2726872"/>
              <a:gd name="connsiteX41" fmla="*/ 4278086 w 4294414"/>
              <a:gd name="connsiteY41" fmla="*/ 1159329 h 2726872"/>
              <a:gd name="connsiteX42" fmla="*/ 4294414 w 4294414"/>
              <a:gd name="connsiteY42" fmla="*/ 979715 h 2726872"/>
              <a:gd name="connsiteX43" fmla="*/ 4245429 w 4294414"/>
              <a:gd name="connsiteY43" fmla="*/ 498022 h 2726872"/>
              <a:gd name="connsiteX44" fmla="*/ 4188279 w 4294414"/>
              <a:gd name="connsiteY44" fmla="*/ 351065 h 2726872"/>
              <a:gd name="connsiteX45" fmla="*/ 4082143 w 4294414"/>
              <a:gd name="connsiteY45" fmla="*/ 146957 h 2726872"/>
              <a:gd name="connsiteX46" fmla="*/ 3959679 w 4294414"/>
              <a:gd name="connsiteY46" fmla="*/ 65315 h 2726872"/>
              <a:gd name="connsiteX47" fmla="*/ 3910693 w 4294414"/>
              <a:gd name="connsiteY47" fmla="*/ 40822 h 2726872"/>
              <a:gd name="connsiteX48" fmla="*/ 3837214 w 4294414"/>
              <a:gd name="connsiteY48" fmla="*/ 24493 h 2726872"/>
              <a:gd name="connsiteX49" fmla="*/ 3624943 w 4294414"/>
              <a:gd name="connsiteY49" fmla="*/ 0 h 2726872"/>
              <a:gd name="connsiteX50" fmla="*/ 2939143 w 4294414"/>
              <a:gd name="connsiteY50" fmla="*/ 16329 h 2726872"/>
              <a:gd name="connsiteX51" fmla="*/ 2865664 w 4294414"/>
              <a:gd name="connsiteY51" fmla="*/ 32657 h 2726872"/>
              <a:gd name="connsiteX52" fmla="*/ 2808514 w 4294414"/>
              <a:gd name="connsiteY52" fmla="*/ 57150 h 2726872"/>
              <a:gd name="connsiteX53" fmla="*/ 2743200 w 4294414"/>
              <a:gd name="connsiteY53" fmla="*/ 81643 h 2726872"/>
              <a:gd name="connsiteX54" fmla="*/ 2661557 w 4294414"/>
              <a:gd name="connsiteY54" fmla="*/ 138793 h 2726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294414" h="2726872">
                <a:moveTo>
                  <a:pt x="2661557" y="138793"/>
                </a:moveTo>
                <a:lnTo>
                  <a:pt x="2661557" y="138793"/>
                </a:lnTo>
                <a:cubicBezTo>
                  <a:pt x="2645228" y="157843"/>
                  <a:pt x="2624257" y="173740"/>
                  <a:pt x="2612571" y="195943"/>
                </a:cubicBezTo>
                <a:cubicBezTo>
                  <a:pt x="2596538" y="226405"/>
                  <a:pt x="2592001" y="261683"/>
                  <a:pt x="2579914" y="293915"/>
                </a:cubicBezTo>
                <a:cubicBezTo>
                  <a:pt x="2530530" y="425606"/>
                  <a:pt x="2556892" y="354613"/>
                  <a:pt x="2498271" y="457200"/>
                </a:cubicBezTo>
                <a:cubicBezTo>
                  <a:pt x="2489214" y="473051"/>
                  <a:pt x="2483905" y="490996"/>
                  <a:pt x="2473779" y="506186"/>
                </a:cubicBezTo>
                <a:cubicBezTo>
                  <a:pt x="2458485" y="529128"/>
                  <a:pt x="2413722" y="577105"/>
                  <a:pt x="2392136" y="595993"/>
                </a:cubicBezTo>
                <a:cubicBezTo>
                  <a:pt x="2363027" y="621463"/>
                  <a:pt x="2335912" y="650282"/>
                  <a:pt x="2302329" y="669472"/>
                </a:cubicBezTo>
                <a:cubicBezTo>
                  <a:pt x="2264229" y="691243"/>
                  <a:pt x="2228363" y="717500"/>
                  <a:pt x="2188029" y="734786"/>
                </a:cubicBezTo>
                <a:cubicBezTo>
                  <a:pt x="2137155" y="756589"/>
                  <a:pt x="2106326" y="772354"/>
                  <a:pt x="2049236" y="783772"/>
                </a:cubicBezTo>
                <a:cubicBezTo>
                  <a:pt x="2022417" y="789136"/>
                  <a:pt x="1994807" y="789215"/>
                  <a:pt x="1967593" y="791936"/>
                </a:cubicBezTo>
                <a:cubicBezTo>
                  <a:pt x="1777251" y="839522"/>
                  <a:pt x="1967234" y="798184"/>
                  <a:pt x="1747157" y="824593"/>
                </a:cubicBezTo>
                <a:cubicBezTo>
                  <a:pt x="1719601" y="827900"/>
                  <a:pt x="1693245" y="839813"/>
                  <a:pt x="1665514" y="840922"/>
                </a:cubicBezTo>
                <a:cubicBezTo>
                  <a:pt x="1352693" y="853435"/>
                  <a:pt x="1039585" y="857251"/>
                  <a:pt x="726621" y="865415"/>
                </a:cubicBezTo>
                <a:cubicBezTo>
                  <a:pt x="596856" y="888314"/>
                  <a:pt x="503619" y="898875"/>
                  <a:pt x="375557" y="955222"/>
                </a:cubicBezTo>
                <a:lnTo>
                  <a:pt x="171450" y="1045029"/>
                </a:lnTo>
                <a:cubicBezTo>
                  <a:pt x="128472" y="1088007"/>
                  <a:pt x="161554" y="1048492"/>
                  <a:pt x="130629" y="1110343"/>
                </a:cubicBezTo>
                <a:cubicBezTo>
                  <a:pt x="51271" y="1269060"/>
                  <a:pt x="117205" y="1114123"/>
                  <a:pt x="73479" y="1232807"/>
                </a:cubicBezTo>
                <a:cubicBezTo>
                  <a:pt x="60375" y="1268375"/>
                  <a:pt x="41850" y="1302169"/>
                  <a:pt x="32657" y="1338943"/>
                </a:cubicBezTo>
                <a:cubicBezTo>
                  <a:pt x="8299" y="1436376"/>
                  <a:pt x="20018" y="1382121"/>
                  <a:pt x="0" y="1502229"/>
                </a:cubicBezTo>
                <a:cubicBezTo>
                  <a:pt x="10886" y="1581150"/>
                  <a:pt x="17400" y="1660799"/>
                  <a:pt x="32657" y="1738993"/>
                </a:cubicBezTo>
                <a:cubicBezTo>
                  <a:pt x="39249" y="1772780"/>
                  <a:pt x="54948" y="1804139"/>
                  <a:pt x="65314" y="1836965"/>
                </a:cubicBezTo>
                <a:cubicBezTo>
                  <a:pt x="71280" y="1855858"/>
                  <a:pt x="75378" y="1875319"/>
                  <a:pt x="81643" y="1894115"/>
                </a:cubicBezTo>
                <a:cubicBezTo>
                  <a:pt x="86277" y="1908018"/>
                  <a:pt x="93760" y="1920899"/>
                  <a:pt x="97971" y="1934936"/>
                </a:cubicBezTo>
                <a:cubicBezTo>
                  <a:pt x="101958" y="1948227"/>
                  <a:pt x="103016" y="1962236"/>
                  <a:pt x="106136" y="1975757"/>
                </a:cubicBezTo>
                <a:cubicBezTo>
                  <a:pt x="111182" y="1997624"/>
                  <a:pt x="117418" y="2019205"/>
                  <a:pt x="122464" y="2041072"/>
                </a:cubicBezTo>
                <a:cubicBezTo>
                  <a:pt x="125584" y="2054593"/>
                  <a:pt x="125475" y="2069009"/>
                  <a:pt x="130629" y="2081893"/>
                </a:cubicBezTo>
                <a:cubicBezTo>
                  <a:pt x="136522" y="2096627"/>
                  <a:pt x="148328" y="2108374"/>
                  <a:pt x="155121" y="2122715"/>
                </a:cubicBezTo>
                <a:cubicBezTo>
                  <a:pt x="172866" y="2160176"/>
                  <a:pt x="178212" y="2204647"/>
                  <a:pt x="204107" y="2237015"/>
                </a:cubicBezTo>
                <a:cubicBezTo>
                  <a:pt x="286928" y="2340540"/>
                  <a:pt x="320343" y="2391101"/>
                  <a:pt x="449036" y="2481943"/>
                </a:cubicBezTo>
                <a:cubicBezTo>
                  <a:pt x="538877" y="2545361"/>
                  <a:pt x="569613" y="2580586"/>
                  <a:pt x="661307" y="2612572"/>
                </a:cubicBezTo>
                <a:cubicBezTo>
                  <a:pt x="753131" y="2644604"/>
                  <a:pt x="842308" y="2691017"/>
                  <a:pt x="938893" y="2702379"/>
                </a:cubicBezTo>
                <a:cubicBezTo>
                  <a:pt x="1121015" y="2723804"/>
                  <a:pt x="1031193" y="2715801"/>
                  <a:pt x="1208314" y="2726872"/>
                </a:cubicBezTo>
                <a:lnTo>
                  <a:pt x="2841171" y="2702379"/>
                </a:lnTo>
                <a:cubicBezTo>
                  <a:pt x="2915416" y="2700089"/>
                  <a:pt x="2988769" y="2684290"/>
                  <a:pt x="3061607" y="2669722"/>
                </a:cubicBezTo>
                <a:cubicBezTo>
                  <a:pt x="3198997" y="2642244"/>
                  <a:pt x="3454471" y="2595555"/>
                  <a:pt x="3608614" y="2522765"/>
                </a:cubicBezTo>
                <a:cubicBezTo>
                  <a:pt x="3657150" y="2499845"/>
                  <a:pt x="3699909" y="2466121"/>
                  <a:pt x="3747407" y="2441122"/>
                </a:cubicBezTo>
                <a:cubicBezTo>
                  <a:pt x="3803421" y="2411641"/>
                  <a:pt x="3864724" y="2392287"/>
                  <a:pt x="3918857" y="2359479"/>
                </a:cubicBezTo>
                <a:cubicBezTo>
                  <a:pt x="4007964" y="2305475"/>
                  <a:pt x="4043097" y="2244403"/>
                  <a:pt x="4106636" y="2163536"/>
                </a:cubicBezTo>
                <a:cubicBezTo>
                  <a:pt x="4125686" y="2103665"/>
                  <a:pt x="4150156" y="2045255"/>
                  <a:pt x="4163786" y="1983922"/>
                </a:cubicBezTo>
                <a:cubicBezTo>
                  <a:pt x="4182212" y="1901005"/>
                  <a:pt x="4249467" y="1476944"/>
                  <a:pt x="4261757" y="1371600"/>
                </a:cubicBezTo>
                <a:cubicBezTo>
                  <a:pt x="4269981" y="1301112"/>
                  <a:pt x="4272193" y="1230050"/>
                  <a:pt x="4278086" y="1159329"/>
                </a:cubicBezTo>
                <a:cubicBezTo>
                  <a:pt x="4283079" y="1099418"/>
                  <a:pt x="4288971" y="1039586"/>
                  <a:pt x="4294414" y="979715"/>
                </a:cubicBezTo>
                <a:cubicBezTo>
                  <a:pt x="4285109" y="798261"/>
                  <a:pt x="4293776" y="665037"/>
                  <a:pt x="4245429" y="498022"/>
                </a:cubicBezTo>
                <a:cubicBezTo>
                  <a:pt x="4230814" y="447535"/>
                  <a:pt x="4208806" y="399450"/>
                  <a:pt x="4188279" y="351065"/>
                </a:cubicBezTo>
                <a:cubicBezTo>
                  <a:pt x="4174345" y="318222"/>
                  <a:pt x="4114404" y="183826"/>
                  <a:pt x="4082143" y="146957"/>
                </a:cubicBezTo>
                <a:cubicBezTo>
                  <a:pt x="4058605" y="120057"/>
                  <a:pt x="3992625" y="83055"/>
                  <a:pt x="3959679" y="65315"/>
                </a:cubicBezTo>
                <a:cubicBezTo>
                  <a:pt x="3943605" y="56660"/>
                  <a:pt x="3928012" y="46595"/>
                  <a:pt x="3910693" y="40822"/>
                </a:cubicBezTo>
                <a:cubicBezTo>
                  <a:pt x="3886890" y="32888"/>
                  <a:pt x="3861861" y="29188"/>
                  <a:pt x="3837214" y="24493"/>
                </a:cubicBezTo>
                <a:cubicBezTo>
                  <a:pt x="3728702" y="3824"/>
                  <a:pt x="3740958" y="8288"/>
                  <a:pt x="3624943" y="0"/>
                </a:cubicBezTo>
                <a:lnTo>
                  <a:pt x="2939143" y="16329"/>
                </a:lnTo>
                <a:cubicBezTo>
                  <a:pt x="2914076" y="17407"/>
                  <a:pt x="2889612" y="25173"/>
                  <a:pt x="2865664" y="32657"/>
                </a:cubicBezTo>
                <a:cubicBezTo>
                  <a:pt x="2845882" y="38839"/>
                  <a:pt x="2827757" y="49453"/>
                  <a:pt x="2808514" y="57150"/>
                </a:cubicBezTo>
                <a:cubicBezTo>
                  <a:pt x="2786925" y="65786"/>
                  <a:pt x="2763526" y="70351"/>
                  <a:pt x="2743200" y="81643"/>
                </a:cubicBezTo>
                <a:cubicBezTo>
                  <a:pt x="2719336" y="94901"/>
                  <a:pt x="2675164" y="129268"/>
                  <a:pt x="2661557" y="138793"/>
                </a:cubicBezTo>
                <a:close/>
              </a:path>
            </a:pathLst>
          </a:custGeom>
          <a:noFill/>
          <a:ln>
            <a:solidFill>
              <a:srgbClr val="ED7D31"/>
            </a:solidFill>
            <a:prstDash val="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peech Bubble: Rectangle 25">
            <a:extLst>
              <a:ext uri="{FF2B5EF4-FFF2-40B4-BE49-F238E27FC236}">
                <a16:creationId xmlns:a16="http://schemas.microsoft.com/office/drawing/2014/main" id="{93E963E7-192A-60CC-93D2-D74CBA0455DB}"/>
              </a:ext>
            </a:extLst>
          </p:cNvPr>
          <p:cNvSpPr/>
          <p:nvPr/>
        </p:nvSpPr>
        <p:spPr>
          <a:xfrm>
            <a:off x="9363955" y="3934096"/>
            <a:ext cx="1371600" cy="1034008"/>
          </a:xfrm>
          <a:prstGeom prst="wedgeRectCallout">
            <a:avLst>
              <a:gd name="adj1" fmla="val -62500"/>
              <a:gd name="adj2" fmla="val 24362"/>
            </a:avLst>
          </a:prstGeom>
          <a:solidFill>
            <a:schemeClr val="bg1"/>
          </a:solidFill>
          <a:ln>
            <a:solidFill>
              <a:srgbClr val="ED7D31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ED7D31"/>
                </a:solidFill>
              </a:rPr>
              <a:t>Bad for the progress of science</a:t>
            </a:r>
          </a:p>
        </p:txBody>
      </p:sp>
      <p:sp>
        <p:nvSpPr>
          <p:cNvPr id="28" name="Speech Bubble: Rectangle 27">
            <a:extLst>
              <a:ext uri="{FF2B5EF4-FFF2-40B4-BE49-F238E27FC236}">
                <a16:creationId xmlns:a16="http://schemas.microsoft.com/office/drawing/2014/main" id="{5054E5DF-B5B9-08CA-0D30-CBF36F35CC8A}"/>
              </a:ext>
            </a:extLst>
          </p:cNvPr>
          <p:cNvSpPr/>
          <p:nvPr/>
        </p:nvSpPr>
        <p:spPr>
          <a:xfrm>
            <a:off x="10368326" y="4996880"/>
            <a:ext cx="1508686" cy="1034008"/>
          </a:xfrm>
          <a:prstGeom prst="wedgeRectCallout">
            <a:avLst>
              <a:gd name="adj1" fmla="val -33929"/>
              <a:gd name="adj2" fmla="val -64860"/>
            </a:avLst>
          </a:prstGeom>
          <a:solidFill>
            <a:schemeClr val="bg1"/>
          </a:solidFill>
          <a:ln>
            <a:solidFill>
              <a:srgbClr val="ED7D31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ED7D31"/>
                </a:solidFill>
              </a:rPr>
              <a:t>In particular in the context of training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798B163-6748-9A25-881D-8D9BF8D319F0}"/>
              </a:ext>
            </a:extLst>
          </p:cNvPr>
          <p:cNvSpPr/>
          <p:nvPr/>
        </p:nvSpPr>
        <p:spPr>
          <a:xfrm>
            <a:off x="609480" y="2139045"/>
            <a:ext cx="2117391" cy="6833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CC-BY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FF9375F-9945-C62A-8865-4723FDB1007B}"/>
              </a:ext>
            </a:extLst>
          </p:cNvPr>
          <p:cNvSpPr/>
          <p:nvPr/>
        </p:nvSpPr>
        <p:spPr>
          <a:xfrm>
            <a:off x="609480" y="2926899"/>
            <a:ext cx="2117391" cy="6833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CC-BY-SA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1628A67-FB88-9CE8-F67D-9ED174E93163}"/>
              </a:ext>
            </a:extLst>
          </p:cNvPr>
          <p:cNvSpPr/>
          <p:nvPr/>
        </p:nvSpPr>
        <p:spPr>
          <a:xfrm>
            <a:off x="2827444" y="1355809"/>
            <a:ext cx="2117391" cy="6833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Download and share for free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AB168FD-31DD-F167-6E42-87560CEE9517}"/>
              </a:ext>
            </a:extLst>
          </p:cNvPr>
          <p:cNvSpPr/>
          <p:nvPr/>
        </p:nvSpPr>
        <p:spPr>
          <a:xfrm>
            <a:off x="5037004" y="1355808"/>
            <a:ext cx="2117391" cy="6833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Reuse parts, e.g. Figures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4AEE0BA-FC00-E6F8-20B7-AA31E1D032F1}"/>
              </a:ext>
            </a:extLst>
          </p:cNvPr>
          <p:cNvSpPr/>
          <p:nvPr/>
        </p:nvSpPr>
        <p:spPr>
          <a:xfrm>
            <a:off x="7246564" y="1355807"/>
            <a:ext cx="2117391" cy="6833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Reuse parts, e.g. in paid training </a:t>
            </a:r>
          </a:p>
        </p:txBody>
      </p:sp>
      <p:sp>
        <p:nvSpPr>
          <p:cNvPr id="31" name="Half Frame 30">
            <a:extLst>
              <a:ext uri="{FF2B5EF4-FFF2-40B4-BE49-F238E27FC236}">
                <a16:creationId xmlns:a16="http://schemas.microsoft.com/office/drawing/2014/main" id="{09216D72-0ADF-4B59-B1AF-5A1081A033D3}"/>
              </a:ext>
            </a:extLst>
          </p:cNvPr>
          <p:cNvSpPr/>
          <p:nvPr/>
        </p:nvSpPr>
        <p:spPr>
          <a:xfrm rot="18988295" flipV="1">
            <a:off x="3535073" y="2197348"/>
            <a:ext cx="702128" cy="275548"/>
          </a:xfrm>
          <a:prstGeom prst="halfFram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Half Frame 31">
            <a:extLst>
              <a:ext uri="{FF2B5EF4-FFF2-40B4-BE49-F238E27FC236}">
                <a16:creationId xmlns:a16="http://schemas.microsoft.com/office/drawing/2014/main" id="{8597DC4C-E6D3-D48A-BA4E-1FD0D7050C56}"/>
              </a:ext>
            </a:extLst>
          </p:cNvPr>
          <p:cNvSpPr/>
          <p:nvPr/>
        </p:nvSpPr>
        <p:spPr>
          <a:xfrm rot="18988295" flipV="1">
            <a:off x="5744636" y="2197349"/>
            <a:ext cx="702128" cy="275548"/>
          </a:xfrm>
          <a:prstGeom prst="halfFram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Half Frame 32">
            <a:extLst>
              <a:ext uri="{FF2B5EF4-FFF2-40B4-BE49-F238E27FC236}">
                <a16:creationId xmlns:a16="http://schemas.microsoft.com/office/drawing/2014/main" id="{6186F606-0BF8-10F2-77CF-8D82423CBA6E}"/>
              </a:ext>
            </a:extLst>
          </p:cNvPr>
          <p:cNvSpPr/>
          <p:nvPr/>
        </p:nvSpPr>
        <p:spPr>
          <a:xfrm rot="18988295" flipV="1">
            <a:off x="7954199" y="2213676"/>
            <a:ext cx="702128" cy="275548"/>
          </a:xfrm>
          <a:prstGeom prst="halfFram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Half Frame 33">
            <a:extLst>
              <a:ext uri="{FF2B5EF4-FFF2-40B4-BE49-F238E27FC236}">
                <a16:creationId xmlns:a16="http://schemas.microsoft.com/office/drawing/2014/main" id="{14357242-0181-43D2-7354-0953100250EA}"/>
              </a:ext>
            </a:extLst>
          </p:cNvPr>
          <p:cNvSpPr/>
          <p:nvPr/>
        </p:nvSpPr>
        <p:spPr>
          <a:xfrm rot="18988295" flipV="1">
            <a:off x="3466896" y="2954578"/>
            <a:ext cx="702128" cy="275548"/>
          </a:xfrm>
          <a:prstGeom prst="halfFram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62C5F81-2955-1321-F965-A229420A6520}"/>
              </a:ext>
            </a:extLst>
          </p:cNvPr>
          <p:cNvSpPr txBox="1"/>
          <p:nvPr/>
        </p:nvSpPr>
        <p:spPr>
          <a:xfrm>
            <a:off x="4083328" y="2972360"/>
            <a:ext cx="95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Only under CC-BY-SA</a:t>
            </a:r>
          </a:p>
        </p:txBody>
      </p:sp>
      <p:sp>
        <p:nvSpPr>
          <p:cNvPr id="36" name="Half Frame 35">
            <a:extLst>
              <a:ext uri="{FF2B5EF4-FFF2-40B4-BE49-F238E27FC236}">
                <a16:creationId xmlns:a16="http://schemas.microsoft.com/office/drawing/2014/main" id="{ADA32B82-0348-94FA-DA76-C0B3FF1EF22C}"/>
              </a:ext>
            </a:extLst>
          </p:cNvPr>
          <p:cNvSpPr/>
          <p:nvPr/>
        </p:nvSpPr>
        <p:spPr>
          <a:xfrm rot="18988295" flipV="1">
            <a:off x="5728020" y="2938329"/>
            <a:ext cx="702128" cy="275548"/>
          </a:xfrm>
          <a:prstGeom prst="halfFram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B457D2D-33CD-F6FE-8326-6983E9413307}"/>
              </a:ext>
            </a:extLst>
          </p:cNvPr>
          <p:cNvSpPr txBox="1"/>
          <p:nvPr/>
        </p:nvSpPr>
        <p:spPr>
          <a:xfrm>
            <a:off x="6344452" y="2956111"/>
            <a:ext cx="95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Only under CC-BY-SA</a:t>
            </a:r>
          </a:p>
        </p:txBody>
      </p:sp>
      <p:sp>
        <p:nvSpPr>
          <p:cNvPr id="38" name="Half Frame 37">
            <a:extLst>
              <a:ext uri="{FF2B5EF4-FFF2-40B4-BE49-F238E27FC236}">
                <a16:creationId xmlns:a16="http://schemas.microsoft.com/office/drawing/2014/main" id="{66B5FAD9-59AD-4FC2-8E5A-A6DD9E41A816}"/>
              </a:ext>
            </a:extLst>
          </p:cNvPr>
          <p:cNvSpPr/>
          <p:nvPr/>
        </p:nvSpPr>
        <p:spPr>
          <a:xfrm rot="18988295" flipV="1">
            <a:off x="7875070" y="2951821"/>
            <a:ext cx="702128" cy="275548"/>
          </a:xfrm>
          <a:prstGeom prst="halfFram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567627F-E4E6-02EB-6B19-58E7598A11E6}"/>
              </a:ext>
            </a:extLst>
          </p:cNvPr>
          <p:cNvSpPr txBox="1"/>
          <p:nvPr/>
        </p:nvSpPr>
        <p:spPr>
          <a:xfrm>
            <a:off x="8491502" y="2969603"/>
            <a:ext cx="95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Only under CC-BY-SA</a:t>
            </a:r>
          </a:p>
        </p:txBody>
      </p:sp>
    </p:spTree>
    <p:extLst>
      <p:ext uri="{BB962C8B-B14F-4D97-AF65-F5344CB8AC3E}">
        <p14:creationId xmlns:p14="http://schemas.microsoft.com/office/powerpoint/2010/main" val="57540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6" grpId="0" animBg="1"/>
      <p:bldP spid="37" grpId="0"/>
      <p:bldP spid="38" grpId="0" animBg="1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DB35B15-EBDE-B254-8579-5DCC37C3D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127" y="1857155"/>
            <a:ext cx="6601746" cy="314368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3B418A8-F0B0-9098-AB81-0FE0FCF20AD9}"/>
              </a:ext>
            </a:extLst>
          </p:cNvPr>
          <p:cNvSpPr txBox="1">
            <a:spLocks/>
          </p:cNvSpPr>
          <p:nvPr/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Licensing: Permissive versus restrictive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3308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06F5F0-8A63-687A-6016-6DABB2775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040FEC-ABA9-0EEC-7723-EA384E38B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1371066"/>
            <a:ext cx="6185208" cy="457505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7E01E71-A62A-95B3-8DF4-2D14A4E3EA1B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0604AC-1301-FEF5-F61F-9C6B7DEDD0F1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178B7C8-33EF-117F-F6E7-2B4845BF89C1}"/>
              </a:ext>
            </a:extLst>
          </p:cNvPr>
          <p:cNvSpPr/>
          <p:nvPr/>
        </p:nvSpPr>
        <p:spPr>
          <a:xfrm>
            <a:off x="8626929" y="5607957"/>
            <a:ext cx="522514" cy="179614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312DC55-3373-09D6-2DD7-751C4AAD74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208" y="1893498"/>
            <a:ext cx="4290313" cy="4052623"/>
          </a:xfrm>
          <a:prstGeom prst="rect">
            <a:avLst/>
          </a:prstGeom>
        </p:spPr>
      </p:pic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DDBFCB7C-4410-2B18-5585-A4454975B4A4}"/>
              </a:ext>
            </a:extLst>
          </p:cNvPr>
          <p:cNvSpPr/>
          <p:nvPr/>
        </p:nvSpPr>
        <p:spPr>
          <a:xfrm>
            <a:off x="2790067" y="1132015"/>
            <a:ext cx="3608614" cy="1054634"/>
          </a:xfrm>
          <a:prstGeom prst="wedgeRectCallout">
            <a:avLst>
              <a:gd name="adj1" fmla="val 56375"/>
              <a:gd name="adj2" fmla="val -42401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Look at this great figure! It’s cropped from / licensed </a:t>
            </a:r>
            <a:r>
              <a:rPr lang="en-US" sz="2000" dirty="0">
                <a:solidFill>
                  <a:schemeClr val="tx1"/>
                </a:solidFill>
                <a:hlinkClick r:id="rId4"/>
              </a:rPr>
              <a:t>CC-BY 4.0</a:t>
            </a:r>
            <a:r>
              <a:rPr lang="en-US" sz="2000" dirty="0">
                <a:solidFill>
                  <a:schemeClr val="tx1"/>
                </a:solidFill>
              </a:rPr>
              <a:t> by  D. Franco-Barranco et al.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CE214C-5B11-F511-A2C3-BAFDBA48825B}"/>
              </a:ext>
            </a:extLst>
          </p:cNvPr>
          <p:cNvSpPr txBox="1"/>
          <p:nvPr/>
        </p:nvSpPr>
        <p:spPr>
          <a:xfrm>
            <a:off x="3516993" y="6318900"/>
            <a:ext cx="69700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5"/>
              </a:rPr>
              <a:t>https://www.biorxiv.org/content/10.1101/2024.02.03.576026v1.article-info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8405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03F0C0-11B9-830A-69BA-0D85B39F3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13BD796-70E2-97E9-EE21-4A3243E0C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45652"/>
            <a:ext cx="4495800" cy="38457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00B5ABD-474C-0CD3-A701-E7EC0EEF4A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7809" y="1388135"/>
            <a:ext cx="5047313" cy="455798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5A9B541-D13A-3178-F08E-17C9BF80CA1C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6ED760-DE9F-985C-D27B-636DC967649E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B0CD0EA-4799-3554-505F-1438C0C5EEF0}"/>
              </a:ext>
            </a:extLst>
          </p:cNvPr>
          <p:cNvSpPr/>
          <p:nvPr/>
        </p:nvSpPr>
        <p:spPr>
          <a:xfrm>
            <a:off x="8626929" y="5607957"/>
            <a:ext cx="522514" cy="179614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9DAF5CD8-D787-051F-CEE4-08C1CD5225F0}"/>
              </a:ext>
            </a:extLst>
          </p:cNvPr>
          <p:cNvSpPr/>
          <p:nvPr/>
        </p:nvSpPr>
        <p:spPr>
          <a:xfrm>
            <a:off x="3389993" y="1132015"/>
            <a:ext cx="3008688" cy="1054634"/>
          </a:xfrm>
          <a:prstGeom prst="wedgeRectCallout">
            <a:avLst>
              <a:gd name="adj1" fmla="val 56375"/>
              <a:gd name="adj2" fmla="val -42401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Look at this great figure! It’s take from / licensed </a:t>
            </a:r>
            <a:r>
              <a:rPr lang="en-US" sz="2000" dirty="0">
                <a:solidFill>
                  <a:schemeClr val="tx1"/>
                </a:solidFill>
                <a:hlinkClick r:id="rId4"/>
              </a:rPr>
              <a:t>CC-BY 4.0</a:t>
            </a:r>
            <a:r>
              <a:rPr lang="en-US" sz="2000" dirty="0">
                <a:solidFill>
                  <a:schemeClr val="tx1"/>
                </a:solidFill>
              </a:rPr>
              <a:t> by  D. Ershov et al.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EB1877-07BE-EEAD-E82C-7E4A302FB030}"/>
              </a:ext>
            </a:extLst>
          </p:cNvPr>
          <p:cNvSpPr txBox="1"/>
          <p:nvPr/>
        </p:nvSpPr>
        <p:spPr>
          <a:xfrm>
            <a:off x="3389993" y="6287943"/>
            <a:ext cx="72199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5"/>
              </a:rPr>
              <a:t>https://www.biorxiv.org/content/10.1101/2021.09.03.458852v2.full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6155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8C8CD3-B727-5C1A-0714-BB73049DAE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88BA926-F00D-D8D8-867D-1FB8E96FF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4328" y="1301376"/>
            <a:ext cx="6144506" cy="467732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1AB335A-E8D0-115B-BAC9-61A33A7EB562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11B30B-347E-0209-1608-6CB25A2407E1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E5FB03-74C5-72F0-113B-AE4BCFE568F2}"/>
              </a:ext>
            </a:extLst>
          </p:cNvPr>
          <p:cNvSpPr/>
          <p:nvPr/>
        </p:nvSpPr>
        <p:spPr>
          <a:xfrm>
            <a:off x="8626929" y="5607957"/>
            <a:ext cx="522514" cy="179614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C487EA67-21DB-ACA8-05B5-54C1EED5A797}"/>
              </a:ext>
            </a:extLst>
          </p:cNvPr>
          <p:cNvSpPr/>
          <p:nvPr/>
        </p:nvSpPr>
        <p:spPr>
          <a:xfrm>
            <a:off x="2669721" y="1132015"/>
            <a:ext cx="3728960" cy="1054634"/>
          </a:xfrm>
          <a:prstGeom prst="wedgeRectCallout">
            <a:avLst>
              <a:gd name="adj1" fmla="val 56375"/>
              <a:gd name="adj2" fmla="val -42401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Look at this great figure! It’s cropped from / licensed </a:t>
            </a:r>
            <a:r>
              <a:rPr lang="en-US" sz="2000" dirty="0">
                <a:solidFill>
                  <a:schemeClr val="tx1"/>
                </a:solidFill>
                <a:hlinkClick r:id="rId3"/>
              </a:rPr>
              <a:t>CC-BY 4.0</a:t>
            </a:r>
            <a:r>
              <a:rPr lang="en-US" sz="2000" dirty="0">
                <a:solidFill>
                  <a:schemeClr val="tx1"/>
                </a:solidFill>
              </a:rPr>
              <a:t> by  A. </a:t>
            </a:r>
            <a:r>
              <a:rPr lang="en-US" sz="2000" dirty="0" err="1">
                <a:solidFill>
                  <a:schemeClr val="tx1"/>
                </a:solidFill>
              </a:rPr>
              <a:t>Archit</a:t>
            </a:r>
            <a:r>
              <a:rPr lang="en-US" sz="2000" dirty="0">
                <a:solidFill>
                  <a:schemeClr val="tx1"/>
                </a:solidFill>
              </a:rPr>
              <a:t> et al.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BFBF22-52E8-E538-6A28-DC14B72E9E0C}"/>
              </a:ext>
            </a:extLst>
          </p:cNvPr>
          <p:cNvSpPr txBox="1"/>
          <p:nvPr/>
        </p:nvSpPr>
        <p:spPr>
          <a:xfrm>
            <a:off x="3533775" y="6313343"/>
            <a:ext cx="721995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4"/>
              </a:rPr>
              <a:t>https://www.biorxiv.org/content/10.1101/2023.08.21.554208v1.article-info</a:t>
            </a:r>
            <a:r>
              <a:rPr lang="en-US" sz="1200" dirty="0"/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4D73AB3-EEEB-730B-858D-B55C681689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501" y="2243883"/>
            <a:ext cx="5430038" cy="377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69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98835-5EA8-DDFB-E0E8-DBB0F9EA50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4F1FFEDB-EE4B-A7BC-BE5B-40045D6E73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393" y="2211586"/>
            <a:ext cx="3287300" cy="371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3317D3-A10C-8B26-16F1-F4F2B0EE15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4105" y="1397722"/>
            <a:ext cx="5755802" cy="452464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67F220E-1B41-E350-5DEF-2E926692D508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70D4AF-9235-CECD-ACC5-C6F8600A7B9D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5EC46CC-C74E-D856-BCDF-51701A804595}"/>
              </a:ext>
            </a:extLst>
          </p:cNvPr>
          <p:cNvSpPr/>
          <p:nvPr/>
        </p:nvSpPr>
        <p:spPr>
          <a:xfrm>
            <a:off x="8626929" y="5607957"/>
            <a:ext cx="522514" cy="179614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3E6B2E18-FEC4-4D6A-BFAC-0DF17984EA5B}"/>
              </a:ext>
            </a:extLst>
          </p:cNvPr>
          <p:cNvSpPr/>
          <p:nvPr/>
        </p:nvSpPr>
        <p:spPr>
          <a:xfrm>
            <a:off x="2790067" y="1132015"/>
            <a:ext cx="3608614" cy="1054634"/>
          </a:xfrm>
          <a:prstGeom prst="wedgeRectCallout">
            <a:avLst>
              <a:gd name="adj1" fmla="val 56375"/>
              <a:gd name="adj2" fmla="val -42401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Look at this great figure! It’s cropped from licensed </a:t>
            </a:r>
            <a:r>
              <a:rPr lang="en-US" sz="2000" dirty="0">
                <a:solidFill>
                  <a:schemeClr val="tx1"/>
                </a:solidFill>
                <a:hlinkClick r:id="rId4"/>
              </a:rPr>
              <a:t>CC-BY 4.0</a:t>
            </a:r>
            <a:r>
              <a:rPr lang="en-US" sz="2000" dirty="0">
                <a:solidFill>
                  <a:schemeClr val="tx1"/>
                </a:solidFill>
              </a:rPr>
              <a:t> by I. Hidalgo-</a:t>
            </a:r>
            <a:r>
              <a:rPr lang="en-US" sz="2000" dirty="0" err="1">
                <a:solidFill>
                  <a:schemeClr val="tx1"/>
                </a:solidFill>
              </a:rPr>
              <a:t>Cenalmor</a:t>
            </a:r>
            <a:r>
              <a:rPr lang="en-US" sz="2000" dirty="0">
                <a:solidFill>
                  <a:schemeClr val="tx1"/>
                </a:solidFill>
              </a:rPr>
              <a:t> et al.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A310A2-DCE3-A840-24D9-315C0E020D44}"/>
              </a:ext>
            </a:extLst>
          </p:cNvPr>
          <p:cNvSpPr txBox="1"/>
          <p:nvPr/>
        </p:nvSpPr>
        <p:spPr>
          <a:xfrm>
            <a:off x="3389993" y="6287943"/>
            <a:ext cx="72199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5"/>
              </a:rPr>
              <a:t>https://www.biorxiv.org/content/10.1101/2021.09.03.458852v2.full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6785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991E95-31A3-A137-7509-6742DD724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721F5A-0F85-2902-B50F-93A3A5D46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4333" y="1355479"/>
            <a:ext cx="5209806" cy="455798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F6FE639-296C-C7C6-1884-F37EC4D665E6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3DDBCF-BB6B-1C98-E11C-729273B6EF32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915BF4E-EB9A-A8B2-08DB-6DC7383DD469}"/>
              </a:ext>
            </a:extLst>
          </p:cNvPr>
          <p:cNvSpPr/>
          <p:nvPr/>
        </p:nvSpPr>
        <p:spPr>
          <a:xfrm>
            <a:off x="8626929" y="5607957"/>
            <a:ext cx="522514" cy="179614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1E739F93-D8EA-4B47-71C7-6A174445FD98}"/>
              </a:ext>
            </a:extLst>
          </p:cNvPr>
          <p:cNvSpPr/>
          <p:nvPr/>
        </p:nvSpPr>
        <p:spPr>
          <a:xfrm>
            <a:off x="2906486" y="1132015"/>
            <a:ext cx="3492195" cy="1054634"/>
          </a:xfrm>
          <a:prstGeom prst="wedgeRectCallout">
            <a:avLst>
              <a:gd name="adj1" fmla="val 56375"/>
              <a:gd name="adj2" fmla="val -42401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Look at this great figure! It’s cropped from / licensed </a:t>
            </a:r>
            <a:r>
              <a:rPr lang="en-US" sz="2000" dirty="0">
                <a:solidFill>
                  <a:schemeClr val="tx1"/>
                </a:solidFill>
                <a:hlinkClick r:id="rId3"/>
              </a:rPr>
              <a:t>CC-BY 4.0</a:t>
            </a:r>
            <a:r>
              <a:rPr lang="en-US" sz="2000" dirty="0">
                <a:solidFill>
                  <a:schemeClr val="tx1"/>
                </a:solidFill>
              </a:rPr>
              <a:t> by  N. Jamali et al.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482E51-714D-3C5C-E137-FD5630014129}"/>
              </a:ext>
            </a:extLst>
          </p:cNvPr>
          <p:cNvSpPr txBox="1"/>
          <p:nvPr/>
        </p:nvSpPr>
        <p:spPr>
          <a:xfrm>
            <a:off x="3389993" y="6287943"/>
            <a:ext cx="72199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4"/>
              </a:rPr>
              <a:t>https://www.biorxiv.org/content/10.1101/2021.09.03.458852v2.full</a:t>
            </a:r>
            <a:r>
              <a:rPr lang="en-US" sz="14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ADF218-AC1A-EC75-0A2A-CAF6B50C75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343" y="2410113"/>
            <a:ext cx="6258990" cy="324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19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88576A4-EBD3-15C2-2490-C2958F96C4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325"/>
          <a:stretch/>
        </p:blipFill>
        <p:spPr>
          <a:xfrm>
            <a:off x="6319319" y="1329378"/>
            <a:ext cx="5329473" cy="242781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DD4AD63-5C06-2329-02DB-3AF09320CC16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E949303-C374-DBA5-0A8A-B25B2D6393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311"/>
          <a:stretch/>
        </p:blipFill>
        <p:spPr>
          <a:xfrm>
            <a:off x="6319319" y="3868138"/>
            <a:ext cx="5329473" cy="200561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D3146E9-7A79-6320-F1CA-B6082B86336A}"/>
              </a:ext>
            </a:extLst>
          </p:cNvPr>
          <p:cNvSpPr/>
          <p:nvPr/>
        </p:nvSpPr>
        <p:spPr>
          <a:xfrm>
            <a:off x="9966841" y="5471256"/>
            <a:ext cx="1223242" cy="223374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0180B0-246B-D2FE-2B63-69A8048C52A5}"/>
              </a:ext>
            </a:extLst>
          </p:cNvPr>
          <p:cNvSpPr txBox="1"/>
          <p:nvPr/>
        </p:nvSpPr>
        <p:spPr>
          <a:xfrm>
            <a:off x="3974473" y="6292599"/>
            <a:ext cx="72156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https://zenodo.org/records/10259576</a:t>
            </a:r>
            <a:r>
              <a:rPr lang="en-US" dirty="0"/>
              <a:t>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F9FE47D-CD6F-D9C7-E00E-10C6C01CDA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1460" y="2144153"/>
            <a:ext cx="2894098" cy="3924116"/>
          </a:xfrm>
          <a:prstGeom prst="rect">
            <a:avLst/>
          </a:prstGeom>
        </p:spPr>
      </p:pic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DA283907-CE95-5BBA-18CB-BBE63DE9D8D1}"/>
              </a:ext>
            </a:extLst>
          </p:cNvPr>
          <p:cNvSpPr/>
          <p:nvPr/>
        </p:nvSpPr>
        <p:spPr>
          <a:xfrm>
            <a:off x="2906486" y="1132015"/>
            <a:ext cx="3492195" cy="1054634"/>
          </a:xfrm>
          <a:prstGeom prst="wedgeRectCallout">
            <a:avLst>
              <a:gd name="adj1" fmla="val 56375"/>
              <a:gd name="adj2" fmla="val -42401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Look at this great figure! It’s cropped from / licensed </a:t>
            </a:r>
            <a:r>
              <a:rPr lang="en-US" sz="2000" dirty="0">
                <a:solidFill>
                  <a:schemeClr val="tx1"/>
                </a:solidFill>
                <a:hlinkClick r:id="rId6"/>
              </a:rPr>
              <a:t>CC-BY 4.0</a:t>
            </a:r>
            <a:r>
              <a:rPr lang="en-US" sz="2000" dirty="0">
                <a:solidFill>
                  <a:schemeClr val="tx1"/>
                </a:solidFill>
              </a:rPr>
              <a:t> by W. Lei et al.</a:t>
            </a:r>
          </a:p>
        </p:txBody>
      </p:sp>
    </p:spTree>
    <p:extLst>
      <p:ext uri="{BB962C8B-B14F-4D97-AF65-F5344CB8AC3E}">
        <p14:creationId xmlns:p14="http://schemas.microsoft.com/office/powerpoint/2010/main" val="389292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217E048-29C0-FEC2-B1EA-BAB09584F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3903143" cy="1144800"/>
          </a:xfrm>
        </p:spPr>
        <p:txBody>
          <a:bodyPr/>
          <a:lstStyle/>
          <a:p>
            <a:r>
              <a:rPr lang="en-US" sz="4400" strike="noStrike" spc="-1" dirty="0">
                <a:solidFill>
                  <a:srgbClr val="00305E"/>
                </a:solidFill>
                <a:latin typeface="Open Sans"/>
                <a:ea typeface="Open Sans"/>
              </a:rPr>
              <a:t>Open Science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60BE87-EC46-B3F7-2346-9C0324733A85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09480" y="1604520"/>
            <a:ext cx="4817543" cy="3977280"/>
          </a:xfrm>
        </p:spPr>
        <p:txBody>
          <a:bodyPr anchor="t" anchorCtr="0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+mn-lt"/>
                <a:ea typeface="+mn-ea"/>
                <a:cs typeface="+mn-cs"/>
              </a:rPr>
              <a:t>Research related </a:t>
            </a:r>
            <a:br>
              <a:rPr lang="en-US" sz="2800" dirty="0">
                <a:latin typeface="+mn-lt"/>
                <a:ea typeface="+mn-ea"/>
                <a:cs typeface="+mn-cs"/>
              </a:rPr>
            </a:br>
            <a:r>
              <a:rPr lang="en-US" sz="2800" dirty="0">
                <a:solidFill>
                  <a:srgbClr val="ED7D31"/>
                </a:solidFill>
                <a:latin typeface="+mn-lt"/>
                <a:ea typeface="+mn-ea"/>
                <a:cs typeface="+mn-cs"/>
              </a:rPr>
              <a:t>(hot topics)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latin typeface="+mn-lt"/>
              <a:ea typeface="+mn-ea"/>
              <a:cs typeface="+mn-c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latin typeface="+mn-lt"/>
              <a:ea typeface="+mn-ea"/>
              <a:cs typeface="+mn-c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+mn-lt"/>
                <a:ea typeface="+mn-ea"/>
                <a:cs typeface="+mn-cs"/>
              </a:rPr>
              <a:t>Often tailored towards </a:t>
            </a:r>
            <a:r>
              <a:rPr lang="en-US" sz="2800" dirty="0">
                <a:solidFill>
                  <a:srgbClr val="51B02F"/>
                </a:solidFill>
                <a:latin typeface="+mn-lt"/>
                <a:ea typeface="+mn-ea"/>
                <a:cs typeface="+mn-cs"/>
              </a:rPr>
              <a:t>general audience </a:t>
            </a:r>
            <a:br>
              <a:rPr lang="en-US" sz="2800" dirty="0">
                <a:latin typeface="+mn-lt"/>
                <a:ea typeface="+mn-ea"/>
                <a:cs typeface="+mn-cs"/>
              </a:rPr>
            </a:br>
            <a:r>
              <a:rPr lang="en-US" sz="2800" dirty="0">
                <a:latin typeface="+mn-lt"/>
                <a:ea typeface="+mn-ea"/>
                <a:cs typeface="+mn-cs"/>
              </a:rPr>
              <a:t>(science communication)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latin typeface="+mn-lt"/>
              <a:ea typeface="+mn-ea"/>
              <a:cs typeface="+mn-c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+mn-lt"/>
                <a:ea typeface="+mn-ea"/>
                <a:cs typeface="+mn-cs"/>
              </a:rPr>
              <a:t>Earliest at the time a manuscript is published </a:t>
            </a:r>
            <a:br>
              <a:rPr lang="en-US" sz="2800" dirty="0">
                <a:latin typeface="+mn-lt"/>
                <a:ea typeface="+mn-ea"/>
                <a:cs typeface="+mn-cs"/>
              </a:rPr>
            </a:br>
            <a:r>
              <a:rPr lang="en-US" sz="2800" dirty="0">
                <a:latin typeface="+mn-lt"/>
                <a:ea typeface="+mn-ea"/>
                <a:cs typeface="+mn-cs"/>
              </a:rPr>
              <a:t>(e.g. as preprint)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ABCB576F-26FE-D125-21DB-6F6A14FE87EF}"/>
              </a:ext>
            </a:extLst>
          </p:cNvPr>
          <p:cNvSpPr txBox="1">
            <a:spLocks/>
          </p:cNvSpPr>
          <p:nvPr/>
        </p:nvSpPr>
        <p:spPr>
          <a:xfrm>
            <a:off x="5165272" y="273600"/>
            <a:ext cx="5779444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pc="-1" dirty="0">
                <a:solidFill>
                  <a:srgbClr val="00305E"/>
                </a:solidFill>
                <a:latin typeface="Open Sans"/>
                <a:ea typeface="Open Sans"/>
              </a:rPr>
              <a:t>Open Training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38741965-8100-1F20-8933-E4CF22985388}"/>
              </a:ext>
            </a:extLst>
          </p:cNvPr>
          <p:cNvSpPr txBox="1">
            <a:spLocks/>
          </p:cNvSpPr>
          <p:nvPr/>
        </p:nvSpPr>
        <p:spPr>
          <a:xfrm>
            <a:off x="5165272" y="1604520"/>
            <a:ext cx="4437533" cy="2934823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dirty="0"/>
              <a:t>Routine tasks </a:t>
            </a:r>
            <a:br>
              <a:rPr lang="en-US" dirty="0"/>
            </a:br>
            <a:r>
              <a:rPr lang="en-US" dirty="0">
                <a:solidFill>
                  <a:srgbClr val="00B0F0"/>
                </a:solidFill>
              </a:rPr>
              <a:t>(colder topics)</a:t>
            </a:r>
          </a:p>
          <a:p>
            <a:endParaRPr lang="en-US" dirty="0"/>
          </a:p>
          <a:p>
            <a:r>
              <a:rPr lang="en-US" dirty="0"/>
              <a:t>Transfer of </a:t>
            </a:r>
            <a:br>
              <a:rPr lang="en-US" dirty="0"/>
            </a:br>
            <a:r>
              <a:rPr lang="en-US" dirty="0">
                <a:solidFill>
                  <a:srgbClr val="FB65D4"/>
                </a:solidFill>
              </a:rPr>
              <a:t>domain-specific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knowledge</a:t>
            </a:r>
          </a:p>
        </p:txBody>
      </p:sp>
      <p:pic>
        <p:nvPicPr>
          <p:cNvPr id="3" name="Picture 2" descr="A person standing in front of a large screen with a pointer&#10;&#10;Description automatically generated">
            <a:extLst>
              <a:ext uri="{FF2B5EF4-FFF2-40B4-BE49-F238E27FC236}">
                <a16:creationId xmlns:a16="http://schemas.microsoft.com/office/drawing/2014/main" id="{D6F1D200-210E-A56E-D4B3-FAB4CAC4F9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517" y="2096165"/>
            <a:ext cx="3157315" cy="315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564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991E95-31A3-A137-7509-6742DD724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778B20B-43C4-2E24-0E43-2394AFE98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4462" y="1107582"/>
            <a:ext cx="5842737" cy="48058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75AAB83-666C-638E-E51A-0BF1C25232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961" y="2188702"/>
            <a:ext cx="4216224" cy="372476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F6FE639-296C-C7C6-1884-F37EC4D665E6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3DDBCF-BB6B-1C98-E11C-729273B6EF32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915BF4E-EB9A-A8B2-08DB-6DC7383DD469}"/>
              </a:ext>
            </a:extLst>
          </p:cNvPr>
          <p:cNvSpPr/>
          <p:nvPr/>
        </p:nvSpPr>
        <p:spPr>
          <a:xfrm>
            <a:off x="8626929" y="5607957"/>
            <a:ext cx="522514" cy="179614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1E739F93-D8EA-4B47-71C7-6A174445FD98}"/>
              </a:ext>
            </a:extLst>
          </p:cNvPr>
          <p:cNvSpPr/>
          <p:nvPr/>
        </p:nvSpPr>
        <p:spPr>
          <a:xfrm>
            <a:off x="2906486" y="1132015"/>
            <a:ext cx="3492195" cy="1054634"/>
          </a:xfrm>
          <a:prstGeom prst="wedgeRectCallout">
            <a:avLst>
              <a:gd name="adj1" fmla="val 56375"/>
              <a:gd name="adj2" fmla="val -42401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Look at this great figure! It’s taken from / licensed </a:t>
            </a:r>
            <a:r>
              <a:rPr lang="en-US" sz="2000" dirty="0">
                <a:solidFill>
                  <a:schemeClr val="tx1"/>
                </a:solidFill>
                <a:hlinkClick r:id="rId4"/>
              </a:rPr>
              <a:t>CC-BY 4.0</a:t>
            </a:r>
            <a:r>
              <a:rPr lang="en-US" sz="2000" dirty="0">
                <a:solidFill>
                  <a:schemeClr val="tx1"/>
                </a:solidFill>
              </a:rPr>
              <a:t> by B.M. Saraiva et al.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214B80-204C-0692-0D66-96E8C30C39DF}"/>
              </a:ext>
            </a:extLst>
          </p:cNvPr>
          <p:cNvSpPr txBox="1"/>
          <p:nvPr/>
        </p:nvSpPr>
        <p:spPr>
          <a:xfrm>
            <a:off x="3056041" y="6262723"/>
            <a:ext cx="72136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5"/>
              </a:rPr>
              <a:t>https://www.biorxiv.org/content/10.1101/2023.08.13.553080v2</a:t>
            </a: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027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31C422-106B-E27C-C554-28A0C68125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AF73A90-BE24-DB7F-89EF-FA8F9B1B1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6572" y="1289957"/>
            <a:ext cx="5261583" cy="468019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CDD9662-DC25-5E87-C34D-33E2A8C125F0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Licensing: Permissive versus restrictive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5B77A6-1DEB-05A8-4BDC-4E4ED1440E1D}"/>
              </a:ext>
            </a:extLst>
          </p:cNvPr>
          <p:cNvSpPr txBox="1"/>
          <p:nvPr/>
        </p:nvSpPr>
        <p:spPr>
          <a:xfrm>
            <a:off x="637294" y="1397722"/>
            <a:ext cx="360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AD1FCB-0659-6B92-343C-E0AC7CB8D93B}"/>
              </a:ext>
            </a:extLst>
          </p:cNvPr>
          <p:cNvSpPr/>
          <p:nvPr/>
        </p:nvSpPr>
        <p:spPr>
          <a:xfrm>
            <a:off x="7851322" y="5440084"/>
            <a:ext cx="1970314" cy="45372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014C350C-6135-D414-46A3-5EAFF77FA555}"/>
              </a:ext>
            </a:extLst>
          </p:cNvPr>
          <p:cNvSpPr/>
          <p:nvPr/>
        </p:nvSpPr>
        <p:spPr>
          <a:xfrm>
            <a:off x="3118757" y="1132015"/>
            <a:ext cx="3279924" cy="788927"/>
          </a:xfrm>
          <a:prstGeom prst="wedgeRectCallout">
            <a:avLst>
              <a:gd name="adj1" fmla="val 56375"/>
              <a:gd name="adj2" fmla="val -42401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Look at this great figure! It’s taken from M. Hartley et al.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E7CE78-96AF-67B3-D6C3-9BD48DBC791D}"/>
              </a:ext>
            </a:extLst>
          </p:cNvPr>
          <p:cNvSpPr txBox="1"/>
          <p:nvPr/>
        </p:nvSpPr>
        <p:spPr>
          <a:xfrm>
            <a:off x="3389993" y="6282282"/>
            <a:ext cx="72172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https://www.biorxiv.org/content/10.1101/2021.12.17.473169v2.article-info</a:t>
            </a:r>
            <a:r>
              <a:rPr lang="en-US" sz="1200" dirty="0"/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C63594E-8567-D035-50D8-02574DFBD9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042" y="1971013"/>
            <a:ext cx="6118849" cy="399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85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BCB5F7-737B-9CFE-9BC3-7787B9A3C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9" name="PlaceHolder 1">
            <a:extLst>
              <a:ext uri="{FF2B5EF4-FFF2-40B4-BE49-F238E27FC236}">
                <a16:creationId xmlns:a16="http://schemas.microsoft.com/office/drawing/2014/main" id="{0FB72894-7577-D386-0F4F-153723D99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152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4400" strike="noStrike" spc="-1" dirty="0">
                <a:solidFill>
                  <a:srgbClr val="00305E"/>
                </a:solidFill>
                <a:latin typeface="Open Sans"/>
                <a:ea typeface="Open Sans"/>
              </a:rPr>
              <a:t>Incentives: Visibility </a:t>
            </a:r>
            <a:endParaRPr lang="en-US" sz="4400" strike="noStrike" spc="-1" dirty="0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51" name="TextBox 6">
            <a:extLst>
              <a:ext uri="{FF2B5EF4-FFF2-40B4-BE49-F238E27FC236}">
                <a16:creationId xmlns:a16="http://schemas.microsoft.com/office/drawing/2014/main" id="{1B8101B9-F711-953D-336F-F2C8A7CE70E5}"/>
              </a:ext>
            </a:extLst>
          </p:cNvPr>
          <p:cNvSpPr/>
          <p:nvPr/>
        </p:nvSpPr>
        <p:spPr>
          <a:xfrm>
            <a:off x="3518295" y="6265238"/>
            <a:ext cx="6577200" cy="4140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1050" b="0" u="sng" strike="noStrike" spc="-1" dirty="0">
                <a:solidFill>
                  <a:schemeClr val="dk1"/>
                </a:solidFill>
                <a:uFillTx/>
                <a:latin typeface="Calibri"/>
                <a:hlinkClick r:id="rId2"/>
              </a:rPr>
              <a:t>https://www.youtube.com/@scads-ai</a:t>
            </a:r>
            <a:r>
              <a:rPr lang="en-US" sz="1050" b="0" strike="noStrike" spc="-1" dirty="0">
                <a:solidFill>
                  <a:schemeClr val="dk1"/>
                </a:solidFill>
                <a:latin typeface="Calibri"/>
              </a:rPr>
              <a:t> </a:t>
            </a:r>
            <a:endParaRPr lang="en-US" sz="105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en-US" sz="1050" b="0" u="sng" strike="noStrike" spc="-1" dirty="0">
                <a:solidFill>
                  <a:schemeClr val="dk1"/>
                </a:solidFill>
                <a:uFillTx/>
                <a:latin typeface="Calibri"/>
                <a:hlinkClick r:id="rId3"/>
              </a:rPr>
              <a:t>https://scads.github.io/prompt-engineering-tutorial-2023/intro.html</a:t>
            </a:r>
            <a:r>
              <a:rPr lang="en-US" sz="1050" b="0" strike="noStrike" spc="-1" dirty="0">
                <a:solidFill>
                  <a:schemeClr val="dk1"/>
                </a:solidFill>
                <a:latin typeface="Calibri"/>
              </a:rPr>
              <a:t>  </a:t>
            </a:r>
            <a:endParaRPr lang="en-US" sz="105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952" name="Picture 8">
            <a:extLst>
              <a:ext uri="{FF2B5EF4-FFF2-40B4-BE49-F238E27FC236}">
                <a16:creationId xmlns:a16="http://schemas.microsoft.com/office/drawing/2014/main" id="{658C0DF8-23BB-B520-9A29-DD96D3F6080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3708059" y="1364580"/>
            <a:ext cx="4478760" cy="3161880"/>
          </a:xfrm>
          <a:prstGeom prst="rect">
            <a:avLst/>
          </a:prstGeom>
          <a:ln w="0">
            <a:noFill/>
          </a:ln>
        </p:spPr>
      </p:pic>
      <p:sp>
        <p:nvSpPr>
          <p:cNvPr id="1953" name="Speech Bubble: Rectangle 9">
            <a:extLst>
              <a:ext uri="{FF2B5EF4-FFF2-40B4-BE49-F238E27FC236}">
                <a16:creationId xmlns:a16="http://schemas.microsoft.com/office/drawing/2014/main" id="{E0016764-4637-E127-B33B-65D786690410}"/>
              </a:ext>
            </a:extLst>
          </p:cNvPr>
          <p:cNvSpPr/>
          <p:nvPr/>
        </p:nvSpPr>
        <p:spPr>
          <a:xfrm>
            <a:off x="529560" y="4776480"/>
            <a:ext cx="3394800" cy="113004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rgbClr val="FFFFFF"/>
          </a:solidFill>
          <a:ln>
            <a:solidFill>
              <a:srgbClr val="51B02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2800" b="0" strike="noStrike" spc="-1" dirty="0">
                <a:solidFill>
                  <a:srgbClr val="51B02F"/>
                </a:solidFill>
                <a:latin typeface="Calibri"/>
              </a:rPr>
              <a:t>Open &amp; FAIR Training </a:t>
            </a:r>
            <a:br>
              <a:rPr sz="2800" dirty="0"/>
            </a:br>
            <a:r>
              <a:rPr lang="en-US" sz="2800" b="0" strike="noStrike" spc="-1" dirty="0">
                <a:solidFill>
                  <a:srgbClr val="51B02F"/>
                </a:solidFill>
                <a:latin typeface="Calibri"/>
              </a:rPr>
              <a:t>is a PR instrument</a:t>
            </a:r>
            <a:endParaRPr lang="en-US" sz="2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954" name="Picture 2">
            <a:extLst>
              <a:ext uri="{FF2B5EF4-FFF2-40B4-BE49-F238E27FC236}">
                <a16:creationId xmlns:a16="http://schemas.microsoft.com/office/drawing/2014/main" id="{4CEA7809-9E99-3A78-2387-27FCEC10CDFD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7624680" y="2844720"/>
            <a:ext cx="4435200" cy="3156840"/>
          </a:xfrm>
          <a:prstGeom prst="rect">
            <a:avLst/>
          </a:prstGeom>
          <a:ln w="0">
            <a:noFill/>
          </a:ln>
        </p:spPr>
      </p:pic>
      <p:sp>
        <p:nvSpPr>
          <p:cNvPr id="1956" name="TextBox 3">
            <a:extLst>
              <a:ext uri="{FF2B5EF4-FFF2-40B4-BE49-F238E27FC236}">
                <a16:creationId xmlns:a16="http://schemas.microsoft.com/office/drawing/2014/main" id="{0EF0D7E9-3C50-CF5B-8C94-8CCF9D3FD3A6}"/>
              </a:ext>
            </a:extLst>
          </p:cNvPr>
          <p:cNvSpPr/>
          <p:nvPr/>
        </p:nvSpPr>
        <p:spPr>
          <a:xfrm>
            <a:off x="3944160" y="4997160"/>
            <a:ext cx="2969280" cy="1004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51B02F"/>
                </a:solidFill>
                <a:latin typeface="Calibri"/>
              </a:rPr>
              <a:t>… leading to 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51B02F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51B02F"/>
                </a:solidFill>
                <a:latin typeface="Calibri"/>
              </a:rPr>
              <a:t>more course attendees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51B02F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51B02F"/>
                </a:solidFill>
                <a:latin typeface="Calibri"/>
              </a:rPr>
              <a:t>new collaborations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246218-C672-6E04-4729-E01D40D67499}"/>
              </a:ext>
            </a:extLst>
          </p:cNvPr>
          <p:cNvSpPr txBox="1"/>
          <p:nvPr/>
        </p:nvSpPr>
        <p:spPr>
          <a:xfrm>
            <a:off x="669470" y="1534886"/>
            <a:ext cx="3102429" cy="349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800" b="1" strike="noStrike" spc="-1" dirty="0">
                <a:solidFill>
                  <a:srgbClr val="00305E"/>
                </a:solidFill>
                <a:latin typeface="Calibri"/>
              </a:rPr>
              <a:t>YouTube, </a:t>
            </a:r>
            <a:r>
              <a:rPr lang="en-US" sz="2800" b="1" strike="noStrike" spc="-1" dirty="0" err="1">
                <a:solidFill>
                  <a:srgbClr val="00305E"/>
                </a:solidFill>
                <a:latin typeface="Calibri"/>
              </a:rPr>
              <a:t>Github</a:t>
            </a:r>
            <a:r>
              <a:rPr lang="en-US" sz="2800" b="1" strike="noStrike" spc="-1" dirty="0">
                <a:solidFill>
                  <a:srgbClr val="00305E"/>
                </a:solidFill>
                <a:latin typeface="Calibri"/>
              </a:rPr>
              <a:t>,…</a:t>
            </a:r>
            <a:endParaRPr lang="en-US" sz="2800" b="0" strike="noStrike" spc="-1" dirty="0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305E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800" b="1" strike="noStrike" spc="-1" dirty="0">
                <a:solidFill>
                  <a:srgbClr val="00305E"/>
                </a:solidFill>
                <a:latin typeface="Calibri"/>
              </a:rPr>
              <a:t>F</a:t>
            </a:r>
            <a:r>
              <a:rPr lang="en-US" sz="2800" b="0" strike="noStrike" spc="-1" dirty="0">
                <a:solidFill>
                  <a:srgbClr val="00305E"/>
                </a:solidFill>
                <a:latin typeface="Calibri"/>
              </a:rPr>
              <a:t>indable</a:t>
            </a:r>
            <a:endParaRPr lang="en-US" sz="2800" b="0" strike="noStrike" spc="-1" dirty="0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305E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800" b="1" strike="noStrike" spc="-1" dirty="0">
                <a:solidFill>
                  <a:srgbClr val="00305E"/>
                </a:solidFill>
                <a:latin typeface="Calibri"/>
              </a:rPr>
              <a:t>A</a:t>
            </a:r>
            <a:r>
              <a:rPr lang="en-US" sz="2800" b="0" strike="noStrike" spc="-1" dirty="0">
                <a:solidFill>
                  <a:srgbClr val="00305E"/>
                </a:solidFill>
                <a:latin typeface="Calibri"/>
              </a:rPr>
              <a:t>ccessible</a:t>
            </a:r>
            <a:endParaRPr lang="en-US" sz="2800" b="0" strike="noStrike" spc="-1" dirty="0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305E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800" b="1" strike="noStrike" spc="-1" dirty="0">
                <a:solidFill>
                  <a:srgbClr val="00305E"/>
                </a:solidFill>
                <a:latin typeface="Calibri"/>
              </a:rPr>
              <a:t>I</a:t>
            </a:r>
            <a:r>
              <a:rPr lang="en-US" sz="2800" b="0" strike="noStrike" spc="-1" dirty="0">
                <a:solidFill>
                  <a:srgbClr val="00305E"/>
                </a:solidFill>
                <a:latin typeface="Calibri"/>
              </a:rPr>
              <a:t>nteroperable</a:t>
            </a:r>
            <a:endParaRPr lang="en-US" sz="2800" b="0" strike="noStrike" spc="-1" dirty="0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305E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800" b="1" strike="noStrike" spc="-1" dirty="0">
                <a:solidFill>
                  <a:srgbClr val="00305E"/>
                </a:solidFill>
                <a:latin typeface="Calibri"/>
              </a:rPr>
              <a:t>R</a:t>
            </a:r>
            <a:r>
              <a:rPr lang="en-US" sz="2800" b="0" strike="noStrike" spc="-1" dirty="0">
                <a:solidFill>
                  <a:srgbClr val="00305E"/>
                </a:solidFill>
                <a:latin typeface="Calibri"/>
              </a:rPr>
              <a:t>eusable</a:t>
            </a:r>
            <a:endParaRPr lang="en-US" sz="2800" b="0" strike="noStrike" spc="-1" dirty="0">
              <a:solidFill>
                <a:schemeClr val="dk1"/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en-US" sz="2800" b="0" strike="noStrike" spc="-1" dirty="0">
              <a:solidFill>
                <a:schemeClr val="dk1"/>
              </a:solidFill>
              <a:latin typeface="Calibri"/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4369243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A4017-9F02-F689-476F-481D4124A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Incentives: Findability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8E5B2C-169D-2054-9577-FD3D12D69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2795" y="2055299"/>
            <a:ext cx="6247243" cy="38564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0D24258-5BA3-A1F7-CE38-4BE8333F5AB5}"/>
              </a:ext>
            </a:extLst>
          </p:cNvPr>
          <p:cNvSpPr txBox="1"/>
          <p:nvPr/>
        </p:nvSpPr>
        <p:spPr>
          <a:xfrm>
            <a:off x="3887010" y="6296955"/>
            <a:ext cx="72156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https://f1000research.com/slides/10-519</a:t>
            </a:r>
            <a:r>
              <a:rPr lang="en-US" dirty="0"/>
              <a:t> 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88203E17-7BB9-FD09-792C-4396FE2242AD}"/>
              </a:ext>
            </a:extLst>
          </p:cNvPr>
          <p:cNvSpPr/>
          <p:nvPr/>
        </p:nvSpPr>
        <p:spPr>
          <a:xfrm>
            <a:off x="986827" y="2195583"/>
            <a:ext cx="2489703" cy="1189425"/>
          </a:xfrm>
          <a:prstGeom prst="wedgeRectCallout">
            <a:avLst>
              <a:gd name="adj1" fmla="val -56395"/>
              <a:gd name="adj2" fmla="val 44127"/>
            </a:avLst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You remember that talk you gave in 2021? 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A4014A10-2422-A049-FF72-E57E2CF068DE}"/>
              </a:ext>
            </a:extLst>
          </p:cNvPr>
          <p:cNvSpPr/>
          <p:nvPr/>
        </p:nvSpPr>
        <p:spPr>
          <a:xfrm>
            <a:off x="986827" y="3471134"/>
            <a:ext cx="2489703" cy="1189425"/>
          </a:xfrm>
          <a:prstGeom prst="wedgeRectCallout">
            <a:avLst>
              <a:gd name="adj1" fmla="val -56662"/>
              <a:gd name="adj2" fmla="val -43965"/>
            </a:avLst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Where are the slides?</a:t>
            </a: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6FC0B666-A3C7-F74E-350C-DE309460DA26}"/>
              </a:ext>
            </a:extLst>
          </p:cNvPr>
          <p:cNvSpPr/>
          <p:nvPr/>
        </p:nvSpPr>
        <p:spPr>
          <a:xfrm>
            <a:off x="2178808" y="4746685"/>
            <a:ext cx="2489703" cy="1189425"/>
          </a:xfrm>
          <a:prstGeom prst="wedgeRectCallout">
            <a:avLst>
              <a:gd name="adj1" fmla="val 60429"/>
              <a:gd name="adj2" fmla="val -59188"/>
            </a:avLst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Online, 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open access!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587582D-6D69-738C-1DE9-C174FB830051}"/>
              </a:ext>
            </a:extLst>
          </p:cNvPr>
          <p:cNvGrpSpPr>
            <a:grpSpLocks noChangeAspect="1"/>
          </p:cNvGrpSpPr>
          <p:nvPr/>
        </p:nvGrpSpPr>
        <p:grpSpPr>
          <a:xfrm>
            <a:off x="4864537" y="3930382"/>
            <a:ext cx="686311" cy="1591093"/>
            <a:chOff x="621102" y="2631056"/>
            <a:chExt cx="379563" cy="879951"/>
          </a:xfrm>
          <a:solidFill>
            <a:schemeClr val="bg1"/>
          </a:solidFill>
        </p:grpSpPr>
        <p:sp>
          <p:nvSpPr>
            <p:cNvPr id="12" name="Smiley Face 11">
              <a:extLst>
                <a:ext uri="{FF2B5EF4-FFF2-40B4-BE49-F238E27FC236}">
                  <a16:creationId xmlns:a16="http://schemas.microsoft.com/office/drawing/2014/main" id="{1B2F0A54-2F77-582A-C884-CB079861ED8F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B7B5570-8940-EB36-8DB9-EA0C4DAF1248}"/>
                </a:ext>
              </a:extLst>
            </p:cNvPr>
            <p:cNvCxnSpPr>
              <a:stCxn id="12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7090209-61D1-D846-67D2-92D738686AB2}"/>
                </a:ext>
              </a:extLst>
            </p:cNvPr>
            <p:cNvCxnSpPr>
              <a:stCxn id="12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D149117-19AA-E960-7F0D-EF62BCE49023}"/>
                </a:ext>
              </a:extLst>
            </p:cNvPr>
            <p:cNvCxnSpPr>
              <a:stCxn id="12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F26A5BC-039F-827C-6914-CED456B7B05B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FF406B1-9C11-D4E7-6BAB-5004F11D4E81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C90EC51-D934-8AB1-4938-89D27F313D6B}"/>
              </a:ext>
            </a:extLst>
          </p:cNvPr>
          <p:cNvGrpSpPr>
            <a:grpSpLocks noChangeAspect="1"/>
          </p:cNvGrpSpPr>
          <p:nvPr/>
        </p:nvGrpSpPr>
        <p:grpSpPr>
          <a:xfrm>
            <a:off x="74378" y="3069466"/>
            <a:ext cx="686311" cy="1591093"/>
            <a:chOff x="621102" y="2631056"/>
            <a:chExt cx="379563" cy="879951"/>
          </a:xfrm>
          <a:solidFill>
            <a:schemeClr val="bg1"/>
          </a:solidFill>
        </p:grpSpPr>
        <p:sp>
          <p:nvSpPr>
            <p:cNvPr id="19" name="Smiley Face 18">
              <a:extLst>
                <a:ext uri="{FF2B5EF4-FFF2-40B4-BE49-F238E27FC236}">
                  <a16:creationId xmlns:a16="http://schemas.microsoft.com/office/drawing/2014/main" id="{41901E24-924F-8F60-635A-DB618114C1BF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11DACC1-3E00-C5F1-005D-1C1A8E9AACD6}"/>
                </a:ext>
              </a:extLst>
            </p:cNvPr>
            <p:cNvCxnSpPr>
              <a:stCxn id="19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BF78428-9A33-D0E4-4514-5A2EFD73BC2B}"/>
                </a:ext>
              </a:extLst>
            </p:cNvPr>
            <p:cNvCxnSpPr>
              <a:stCxn id="19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03F7CE0-5C82-84AE-C706-604DA587A8C6}"/>
                </a:ext>
              </a:extLst>
            </p:cNvPr>
            <p:cNvCxnSpPr>
              <a:stCxn id="19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CAA1531-4DBB-733B-77E7-C9096750CFB1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23449D6-085E-AB58-4748-F15F8F78169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5EAB799-FA55-CB7F-B065-FF72D310A769}"/>
              </a:ext>
            </a:extLst>
          </p:cNvPr>
          <p:cNvSpPr txBox="1"/>
          <p:nvPr/>
        </p:nvSpPr>
        <p:spPr>
          <a:xfrm>
            <a:off x="543224" y="1418400"/>
            <a:ext cx="98624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Your </a:t>
            </a:r>
            <a:r>
              <a:rPr lang="en-US" sz="2800" i="1" dirty="0"/>
              <a:t>future-self</a:t>
            </a:r>
            <a:r>
              <a:rPr lang="en-US" sz="2800" dirty="0"/>
              <a:t> will thank you, because they will find your work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5129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B6D0A-A670-AEBD-26FE-77456EB5C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8E50281-E842-9605-467E-8E53BC730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Incentives: Reusability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08058A-89E6-39CA-BA92-F28E4570388A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pPr algn="ctr"/>
            <a:fld id="{86CB4B4D-7CA3-9044-876B-883B54F8677D}" type="slidenum">
              <a:rPr lang="en-US" smtClean="0"/>
              <a:pPr algn="ctr"/>
              <a:t>34</a:t>
            </a:fld>
            <a:endParaRPr 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AD9A640E-C75C-0D04-BF3A-7889D440EE34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6125040" y="2148780"/>
            <a:ext cx="5082840" cy="3513960"/>
          </a:xfrm>
          <a:prstGeom prst="rect">
            <a:avLst/>
          </a:prstGeom>
          <a:ln w="0">
            <a:noFill/>
          </a:ln>
        </p:spPr>
      </p:pic>
      <p:sp>
        <p:nvSpPr>
          <p:cNvPr id="12" name="TextBox 10">
            <a:extLst>
              <a:ext uri="{FF2B5EF4-FFF2-40B4-BE49-F238E27FC236}">
                <a16:creationId xmlns:a16="http://schemas.microsoft.com/office/drawing/2014/main" id="{94FA5853-BC04-EEEE-E9FE-FD666187FA83}"/>
              </a:ext>
            </a:extLst>
          </p:cNvPr>
          <p:cNvSpPr/>
          <p:nvPr/>
        </p:nvSpPr>
        <p:spPr>
          <a:xfrm>
            <a:off x="3856680" y="6169680"/>
            <a:ext cx="72133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1800" b="0" u="sng" strike="noStrike" spc="-1">
                <a:solidFill>
                  <a:schemeClr val="dk1"/>
                </a:solidFill>
                <a:uFillTx/>
                <a:latin typeface="Calibri"/>
                <a:hlinkClick r:id="rId3"/>
              </a:rPr>
              <a:t>https://f1000research.com/slides/10-201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en-US" sz="1800" b="0" u="sng" strike="noStrike" spc="-1">
                <a:solidFill>
                  <a:schemeClr val="dk1"/>
                </a:solidFill>
                <a:uFillTx/>
                <a:latin typeface="Calibri"/>
                <a:hlinkClick r:id="rId3"/>
              </a:rPr>
              <a:t>https://f1000research.com/slides/11-1175</a:t>
            </a: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 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" name="Picture 14">
            <a:extLst>
              <a:ext uri="{FF2B5EF4-FFF2-40B4-BE49-F238E27FC236}">
                <a16:creationId xmlns:a16="http://schemas.microsoft.com/office/drawing/2014/main" id="{1E4BBCA5-330C-3792-A2E3-18F55543C8A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493920" y="2148780"/>
            <a:ext cx="5082840" cy="3513960"/>
          </a:xfrm>
          <a:prstGeom prst="rect">
            <a:avLst/>
          </a:prstGeom>
          <a:ln w="0"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C9D799-CD71-D434-1E84-4F98A2DC48AF}"/>
              </a:ext>
            </a:extLst>
          </p:cNvPr>
          <p:cNvSpPr txBox="1"/>
          <p:nvPr/>
        </p:nvSpPr>
        <p:spPr>
          <a:xfrm>
            <a:off x="560495" y="1545786"/>
            <a:ext cx="96216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0" strike="noStrike" spc="-1" dirty="0">
                <a:solidFill>
                  <a:srgbClr val="00305E"/>
                </a:solidFill>
                <a:latin typeface="Calibri"/>
              </a:rPr>
              <a:t>Open Access -&gt; Others teach how to use </a:t>
            </a:r>
            <a:r>
              <a:rPr lang="en-US" sz="2800" b="0" u="sng" strike="noStrike" spc="-1" dirty="0">
                <a:solidFill>
                  <a:srgbClr val="00305E"/>
                </a:solidFill>
                <a:uFillTx/>
                <a:latin typeface="Calibri"/>
              </a:rPr>
              <a:t>your</a:t>
            </a:r>
            <a:r>
              <a:rPr lang="en-US" sz="2800" b="0" i="1" strike="noStrike" spc="-1" dirty="0">
                <a:solidFill>
                  <a:srgbClr val="00305E"/>
                </a:solidFill>
                <a:latin typeface="Calibri"/>
              </a:rPr>
              <a:t> tools &amp; methods</a:t>
            </a:r>
            <a:endParaRPr lang="en-US" sz="2800" b="0" strike="noStrike" spc="-1" dirty="0">
              <a:solidFill>
                <a:schemeClr val="dk1"/>
              </a:solidFill>
              <a:latin typeface="Calibri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384133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ABF7A4-4CFD-6D71-C2D1-AD6637841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4C365DB-38D8-B6A0-445A-CA844EF12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956" y="273600"/>
            <a:ext cx="10972440" cy="1144800"/>
          </a:xfrm>
        </p:spPr>
        <p:txBody>
          <a:bodyPr/>
          <a:lstStyle/>
          <a:p>
            <a:r>
              <a:rPr lang="en-US" sz="4000" dirty="0"/>
              <a:t>Please use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99525779-32CB-2D19-5B12-1DB0DD744F44}"/>
              </a:ext>
            </a:extLst>
          </p:cNvPr>
          <p:cNvSpPr txBox="1">
            <a:spLocks/>
          </p:cNvSpPr>
          <p:nvPr/>
        </p:nvSpPr>
        <p:spPr>
          <a:xfrm>
            <a:off x="758324" y="4754160"/>
            <a:ext cx="11966568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as license for your materials to make them reusable.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AAECC673-12FA-1A61-62D1-7F8617589714}"/>
              </a:ext>
            </a:extLst>
          </p:cNvPr>
          <p:cNvSpPr txBox="1">
            <a:spLocks/>
          </p:cNvSpPr>
          <p:nvPr/>
        </p:nvSpPr>
        <p:spPr>
          <a:xfrm>
            <a:off x="554168" y="2685330"/>
            <a:ext cx="1237488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0" b="1" dirty="0"/>
              <a:t>CC-BY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9BF68B-963C-6551-DC6D-C35BE4C8695A}"/>
              </a:ext>
            </a:extLst>
          </p:cNvPr>
          <p:cNvSpPr txBox="1"/>
          <p:nvPr/>
        </p:nvSpPr>
        <p:spPr>
          <a:xfrm>
            <a:off x="3579020" y="6272220"/>
            <a:ext cx="90439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https://creativecommons.org/licenses/by/4.0/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24756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D97E0-CB6F-6150-F4F3-5DF552710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B33D0E8-E86B-1535-AFB7-A1358E10E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1FB1CC-48A1-8230-827F-D954347D28F1}"/>
              </a:ext>
            </a:extLst>
          </p:cNvPr>
          <p:cNvSpPr txBox="1"/>
          <p:nvPr/>
        </p:nvSpPr>
        <p:spPr>
          <a:xfrm>
            <a:off x="609479" y="1418400"/>
            <a:ext cx="7301713" cy="4468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If you want to make your stuff reusable: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Use permissive licenses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Share it on community-wide platforms (not institutional servers)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Register them in search-indices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Read more:</a:t>
            </a:r>
          </a:p>
          <a:p>
            <a:pPr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Sharing on </a:t>
            </a:r>
            <a:r>
              <a:rPr lang="en-US" dirty="0" err="1"/>
              <a:t>Zenodo</a:t>
            </a:r>
            <a:r>
              <a:rPr lang="en-US" dirty="0"/>
              <a:t> </a:t>
            </a:r>
            <a:br>
              <a:rPr lang="en-US" dirty="0"/>
            </a:br>
            <a:r>
              <a:rPr lang="en-US" sz="1200" dirty="0">
                <a:hlinkClick r:id="rId2"/>
              </a:rPr>
              <a:t>https://focalplane.biologists.com/2023/02/15/sharing-research-data-with-zenodo/</a:t>
            </a:r>
            <a:r>
              <a:rPr lang="en-US" sz="1200" dirty="0"/>
              <a:t> </a:t>
            </a:r>
          </a:p>
          <a:p>
            <a:pPr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Sharing on </a:t>
            </a:r>
            <a:r>
              <a:rPr lang="en-US" dirty="0" err="1"/>
              <a:t>Figshare</a:t>
            </a:r>
            <a:br>
              <a:rPr lang="en-US" dirty="0"/>
            </a:br>
            <a:r>
              <a:rPr lang="en-US" sz="1200" dirty="0">
                <a:hlinkClick r:id="rId3"/>
              </a:rPr>
              <a:t>https://focalplane.biologists.com/2023/07/26/sharing-your-poster-on-figshare/</a:t>
            </a:r>
            <a:r>
              <a:rPr lang="en-US" sz="1200" dirty="0"/>
              <a:t> </a:t>
            </a:r>
            <a:endParaRPr lang="en-US" dirty="0"/>
          </a:p>
          <a:p>
            <a:pPr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Collaborative work on </a:t>
            </a:r>
            <a:r>
              <a:rPr lang="en-US" dirty="0" err="1"/>
              <a:t>github</a:t>
            </a:r>
            <a:br>
              <a:rPr lang="en-US" dirty="0"/>
            </a:br>
            <a:r>
              <a:rPr lang="en-US" sz="1200" dirty="0">
                <a:hlinkClick r:id="rId4"/>
              </a:rPr>
              <a:t>https://focalplane.biologists.com/2021/09/04/collaborative-bio-image-analysis-script-editing-with-git/</a:t>
            </a:r>
            <a:r>
              <a:rPr lang="en-US" sz="1200" dirty="0"/>
              <a:t> </a:t>
            </a:r>
          </a:p>
          <a:p>
            <a:pPr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Licensing</a:t>
            </a:r>
            <a:br>
              <a:rPr lang="en-US" dirty="0"/>
            </a:br>
            <a:r>
              <a:rPr lang="en-US" sz="1200" dirty="0">
                <a:hlinkClick r:id="rId5"/>
              </a:rPr>
              <a:t>https://focalplane.biologists.com/2023/05/06/if-you-license-it-itll-be-harder-to-steal-it-why-we-should-license-our-work/</a:t>
            </a:r>
            <a:r>
              <a:rPr lang="en-US" sz="12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5D5C08-F6B1-1FD8-A713-CCCB01651D88}"/>
              </a:ext>
            </a:extLst>
          </p:cNvPr>
          <p:cNvSpPr txBox="1"/>
          <p:nvPr/>
        </p:nvSpPr>
        <p:spPr>
          <a:xfrm>
            <a:off x="7911192" y="5587484"/>
            <a:ext cx="72172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https://doi.org/10.5281/zenodo.10816895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B3F261-6DF1-75E3-72DF-4254D1997A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97425" y="1551558"/>
            <a:ext cx="4020404" cy="403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025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NEUBIAS: Network of BioImage Analysts Logo">
            <a:extLst>
              <a:ext uri="{FF2B5EF4-FFF2-40B4-BE49-F238E27FC236}">
                <a16:creationId xmlns:a16="http://schemas.microsoft.com/office/drawing/2014/main" id="{73B86B23-CBD3-6A8A-21E4-CE9E24EFEB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" r="54926"/>
          <a:stretch/>
        </p:blipFill>
        <p:spPr bwMode="auto">
          <a:xfrm>
            <a:off x="4383061" y="2430833"/>
            <a:ext cx="1555299" cy="76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fik 7">
            <a:extLst>
              <a:ext uri="{FF2B5EF4-FFF2-40B4-BE49-F238E27FC236}">
                <a16:creationId xmlns:a16="http://schemas.microsoft.com/office/drawing/2014/main" id="{DB298A1D-A20F-86E9-2A43-06159BD5EC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/>
          <a:stretch/>
        </p:blipFill>
        <p:spPr>
          <a:xfrm>
            <a:off x="2310148" y="4507815"/>
            <a:ext cx="1992545" cy="1024849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143E9FD8-3FA2-0DD3-016D-FB38B803A87E}"/>
              </a:ext>
            </a:extLst>
          </p:cNvPr>
          <p:cNvSpPr txBox="1">
            <a:spLocks/>
          </p:cNvSpPr>
          <p:nvPr/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Acknowledgements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446382-BDF6-5384-CD3B-3086F8199A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3" y="2039639"/>
            <a:ext cx="2684029" cy="9016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65B879-612E-E127-C991-85D3C08880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0148" y="1119377"/>
            <a:ext cx="2779812" cy="9028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F58F16-913D-321D-8CFE-9E28B96AD9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3494" y="3151824"/>
            <a:ext cx="2006124" cy="6077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4843018-40EE-87BA-F0D2-B0F227359E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79914" y="5339700"/>
            <a:ext cx="1624693" cy="6289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9C92263-457E-1F67-2F1A-855C3E6E98DF}"/>
              </a:ext>
            </a:extLst>
          </p:cNvPr>
          <p:cNvSpPr txBox="1"/>
          <p:nvPr/>
        </p:nvSpPr>
        <p:spPr>
          <a:xfrm>
            <a:off x="595993" y="5322283"/>
            <a:ext cx="1983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Some Figures were generated using</a:t>
            </a:r>
          </a:p>
        </p:txBody>
      </p:sp>
      <p:pic>
        <p:nvPicPr>
          <p:cNvPr id="13" name="Grafik 5">
            <a:extLst>
              <a:ext uri="{FF2B5EF4-FFF2-40B4-BE49-F238E27FC236}">
                <a16:creationId xmlns:a16="http://schemas.microsoft.com/office/drawing/2014/main" id="{82C2727B-3548-F35A-6B76-908C5D66E6D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8" y="4507815"/>
            <a:ext cx="604100" cy="906150"/>
          </a:xfrm>
          <a:prstGeom prst="rect">
            <a:avLst/>
          </a:prstGeom>
        </p:spPr>
      </p:pic>
      <p:pic>
        <p:nvPicPr>
          <p:cNvPr id="14" name="Grafik 10">
            <a:extLst>
              <a:ext uri="{FF2B5EF4-FFF2-40B4-BE49-F238E27FC236}">
                <a16:creationId xmlns:a16="http://schemas.microsoft.com/office/drawing/2014/main" id="{C7B3CA53-76A0-C1BE-3C33-BB7FC5A799A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518" y="4749235"/>
            <a:ext cx="1642275" cy="42330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86C4EBD-7BE3-1E7D-90A9-A90790F3648B}"/>
              </a:ext>
            </a:extLst>
          </p:cNvPr>
          <p:cNvSpPr txBox="1"/>
          <p:nvPr/>
        </p:nvSpPr>
        <p:spPr>
          <a:xfrm>
            <a:off x="595993" y="4608251"/>
            <a:ext cx="1730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Funding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DDF5437-63BA-9E28-59A8-4AF647F162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47384" y="4517770"/>
            <a:ext cx="1438001" cy="81895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E73EBBC-1248-E275-D6E5-A571F42961B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37976" y="4729676"/>
            <a:ext cx="3247698" cy="44286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D8DDDB1-36A5-42BB-172B-844A7214F31B}"/>
              </a:ext>
            </a:extLst>
          </p:cNvPr>
          <p:cNvSpPr txBox="1"/>
          <p:nvPr/>
        </p:nvSpPr>
        <p:spPr>
          <a:xfrm>
            <a:off x="579585" y="1142444"/>
            <a:ext cx="1730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Communities &amp; platforms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CD6B482-9F3F-F041-DECF-3E60C0776465}"/>
              </a:ext>
            </a:extLst>
          </p:cNvPr>
          <p:cNvSpPr txBox="1">
            <a:spLocks/>
          </p:cNvSpPr>
          <p:nvPr/>
        </p:nvSpPr>
        <p:spPr>
          <a:xfrm>
            <a:off x="6331311" y="1188445"/>
            <a:ext cx="2908047" cy="268865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 err="1"/>
              <a:t>BiAPoL</a:t>
            </a:r>
            <a:r>
              <a:rPr lang="en-US" sz="2400" dirty="0"/>
              <a:t> team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Marcelo Zoccoler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Johannes Soltwedel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Maleeha Hassan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Stefan Hahmann</a:t>
            </a:r>
          </a:p>
          <a:p>
            <a:pPr marL="276225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200" dirty="0"/>
              <a:t>Former lab members: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Ryan George Savill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Laura Zigutyte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Mara Lampert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Allyson Ryan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Conni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Wetzker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Somashekhar Kulkarni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Till Korten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6" descr="A person jumping in the air with a skateboard&#10;&#10;Description automatically generated with medium confidence">
            <a:extLst>
              <a:ext uri="{FF2B5EF4-FFF2-40B4-BE49-F238E27FC236}">
                <a16:creationId xmlns:a16="http://schemas.microsoft.com/office/drawing/2014/main" id="{6F750CF5-B36F-CE7B-667F-7EBACBB11B9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516" y="1274138"/>
            <a:ext cx="3641949" cy="2593349"/>
          </a:xfrm>
          <a:prstGeom prst="rect">
            <a:avLst/>
          </a:prstGeom>
        </p:spPr>
      </p:pic>
      <p:pic>
        <p:nvPicPr>
          <p:cNvPr id="18" name="Picture 2" descr="@BiAPoL">
            <a:extLst>
              <a:ext uri="{FF2B5EF4-FFF2-40B4-BE49-F238E27FC236}">
                <a16:creationId xmlns:a16="http://schemas.microsoft.com/office/drawing/2014/main" id="{D34BDD4D-9154-108F-A316-E5B0D71E4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334" y="1175061"/>
            <a:ext cx="902845" cy="90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22BB93D3-90A2-FB9E-CE54-AA8605BB6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737" y="3341939"/>
            <a:ext cx="2298148" cy="68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79811CE-AB0C-1E43-8B47-363863A406E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952341" y="1816330"/>
            <a:ext cx="1112027" cy="84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965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2A370-0667-7C7A-8D7A-EA4F0AA7D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 I allowed to publish my stuff?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9616F080-79F4-933A-4F3C-8325D34DED25}"/>
              </a:ext>
            </a:extLst>
          </p:cNvPr>
          <p:cNvSpPr/>
          <p:nvPr/>
        </p:nvSpPr>
        <p:spPr>
          <a:xfrm>
            <a:off x="1616528" y="2106386"/>
            <a:ext cx="2335063" cy="620486"/>
          </a:xfrm>
          <a:prstGeom prst="homePlat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Experiment design</a:t>
            </a:r>
          </a:p>
        </p:txBody>
      </p:sp>
      <p:sp>
        <p:nvSpPr>
          <p:cNvPr id="6" name="Arrow: Chevron 5">
            <a:extLst>
              <a:ext uri="{FF2B5EF4-FFF2-40B4-BE49-F238E27FC236}">
                <a16:creationId xmlns:a16="http://schemas.microsoft.com/office/drawing/2014/main" id="{AB3E6999-B073-7D60-3B8E-819403FB2D6B}"/>
              </a:ext>
            </a:extLst>
          </p:cNvPr>
          <p:cNvSpPr/>
          <p:nvPr/>
        </p:nvSpPr>
        <p:spPr>
          <a:xfrm>
            <a:off x="3744259" y="2106386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Imaging / data </a:t>
            </a:r>
            <a:r>
              <a:rPr lang="en-US" dirty="0" err="1">
                <a:solidFill>
                  <a:schemeClr val="bg1"/>
                </a:solidFill>
              </a:rPr>
              <a:t>acquisiton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Arrow: Chevron 6">
            <a:extLst>
              <a:ext uri="{FF2B5EF4-FFF2-40B4-BE49-F238E27FC236}">
                <a16:creationId xmlns:a16="http://schemas.microsoft.com/office/drawing/2014/main" id="{11825220-076C-7378-0587-BC48D15DDBDF}"/>
              </a:ext>
            </a:extLst>
          </p:cNvPr>
          <p:cNvSpPr/>
          <p:nvPr/>
        </p:nvSpPr>
        <p:spPr>
          <a:xfrm>
            <a:off x="6235728" y="2106386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Data Analysis</a:t>
            </a: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E207B2DC-194C-039A-5A74-5E30B2CA5533}"/>
              </a:ext>
            </a:extLst>
          </p:cNvPr>
          <p:cNvSpPr/>
          <p:nvPr/>
        </p:nvSpPr>
        <p:spPr>
          <a:xfrm>
            <a:off x="8731118" y="2106386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Paper writing</a:t>
            </a:r>
          </a:p>
        </p:txBody>
      </p:sp>
      <p:sp>
        <p:nvSpPr>
          <p:cNvPr id="9" name="Arrow: Pentagon 8">
            <a:extLst>
              <a:ext uri="{FF2B5EF4-FFF2-40B4-BE49-F238E27FC236}">
                <a16:creationId xmlns:a16="http://schemas.microsoft.com/office/drawing/2014/main" id="{662E2660-519F-04D3-E9CA-7902991AC572}"/>
              </a:ext>
            </a:extLst>
          </p:cNvPr>
          <p:cNvSpPr/>
          <p:nvPr/>
        </p:nvSpPr>
        <p:spPr>
          <a:xfrm>
            <a:off x="1616528" y="2784022"/>
            <a:ext cx="2335063" cy="620486"/>
          </a:xfrm>
          <a:prstGeom prst="homePlat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Training design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1C11136D-F101-3F22-F2AB-9CE5EAEE7BAF}"/>
              </a:ext>
            </a:extLst>
          </p:cNvPr>
          <p:cNvSpPr/>
          <p:nvPr/>
        </p:nvSpPr>
        <p:spPr>
          <a:xfrm>
            <a:off x="3744259" y="2784022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Attendee + trainer acquisition</a:t>
            </a:r>
          </a:p>
        </p:txBody>
      </p: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1D2415CE-166D-2048-4899-C8B9319818F6}"/>
              </a:ext>
            </a:extLst>
          </p:cNvPr>
          <p:cNvSpPr/>
          <p:nvPr/>
        </p:nvSpPr>
        <p:spPr>
          <a:xfrm>
            <a:off x="6235728" y="2784022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Training material preparation</a:t>
            </a:r>
          </a:p>
        </p:txBody>
      </p:sp>
      <p:sp>
        <p:nvSpPr>
          <p:cNvPr id="12" name="Arrow: Chevron 11">
            <a:extLst>
              <a:ext uri="{FF2B5EF4-FFF2-40B4-BE49-F238E27FC236}">
                <a16:creationId xmlns:a16="http://schemas.microsoft.com/office/drawing/2014/main" id="{7E3E9F35-D43C-D9BA-229B-98ED6840EF8E}"/>
              </a:ext>
            </a:extLst>
          </p:cNvPr>
          <p:cNvSpPr/>
          <p:nvPr/>
        </p:nvSpPr>
        <p:spPr>
          <a:xfrm>
            <a:off x="8731118" y="2784022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Conduct workshop</a:t>
            </a:r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10859017-6229-C592-6B93-DC35DE0CFD16}"/>
              </a:ext>
            </a:extLst>
          </p:cNvPr>
          <p:cNvSpPr/>
          <p:nvPr/>
        </p:nvSpPr>
        <p:spPr>
          <a:xfrm>
            <a:off x="9377563" y="3500824"/>
            <a:ext cx="2204357" cy="800100"/>
          </a:xfrm>
          <a:prstGeom prst="wedgeRectCallout">
            <a:avLst>
              <a:gd name="adj1" fmla="val -60092"/>
              <a:gd name="adj2" fmla="val -28316"/>
            </a:avLst>
          </a:prstGeom>
          <a:solidFill>
            <a:schemeClr val="bg1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Are we going to publish data / materials / code?</a:t>
            </a: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C154D1D6-C1CE-1137-6E83-4FC9B47B7AEB}"/>
              </a:ext>
            </a:extLst>
          </p:cNvPr>
          <p:cNvSpPr/>
          <p:nvPr/>
        </p:nvSpPr>
        <p:spPr>
          <a:xfrm>
            <a:off x="9143758" y="4397240"/>
            <a:ext cx="2204357" cy="800100"/>
          </a:xfrm>
          <a:prstGeom prst="wedgeRectCallout">
            <a:avLst>
              <a:gd name="adj1" fmla="val 58427"/>
              <a:gd name="adj2" fmla="val -27295"/>
            </a:avLst>
          </a:prstGeom>
          <a:solidFill>
            <a:schemeClr val="bg1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What license can we use?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AC05A6-17F1-6631-4A62-EFFFC6C668A1}"/>
              </a:ext>
            </a:extLst>
          </p:cNvPr>
          <p:cNvSpPr txBox="1"/>
          <p:nvPr/>
        </p:nvSpPr>
        <p:spPr>
          <a:xfrm>
            <a:off x="9377563" y="5293656"/>
            <a:ext cx="2580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Deciding by the end of the project is too late!</a:t>
            </a:r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B77B333B-A776-7B06-1AB0-C94E18C050C5}"/>
              </a:ext>
            </a:extLst>
          </p:cNvPr>
          <p:cNvSpPr/>
          <p:nvPr/>
        </p:nvSpPr>
        <p:spPr>
          <a:xfrm>
            <a:off x="1850334" y="3613470"/>
            <a:ext cx="1885950" cy="1069522"/>
          </a:xfrm>
          <a:prstGeom prst="wedgeRectCallout">
            <a:avLst>
              <a:gd name="adj1" fmla="val -58732"/>
              <a:gd name="adj2" fmla="val -2455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tx1"/>
                </a:solidFill>
              </a:rPr>
              <a:t>“Data / materials we produce will be published under CC-BY 4.0”</a:t>
            </a:r>
          </a:p>
        </p:txBody>
      </p:sp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ACBDB668-DC4A-BB43-9E3C-BBF6616E09AC}"/>
              </a:ext>
            </a:extLst>
          </p:cNvPr>
          <p:cNvSpPr/>
          <p:nvPr/>
        </p:nvSpPr>
        <p:spPr>
          <a:xfrm>
            <a:off x="1700535" y="4775225"/>
            <a:ext cx="1970434" cy="631077"/>
          </a:xfrm>
          <a:prstGeom prst="wedgeRectCallout">
            <a:avLst>
              <a:gd name="adj1" fmla="val 57718"/>
              <a:gd name="adj2" fmla="val -2455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tx1"/>
                </a:solidFill>
              </a:rPr>
              <a:t>“Robert will do this by end of 2025!”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0E283B-8AE9-59A9-3816-4A3F640F77AC}"/>
              </a:ext>
            </a:extLst>
          </p:cNvPr>
          <p:cNvSpPr txBox="1"/>
          <p:nvPr/>
        </p:nvSpPr>
        <p:spPr>
          <a:xfrm>
            <a:off x="4109117" y="3613470"/>
            <a:ext cx="45311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dirty="0"/>
              <a:t>Only if procedures are defined early, everyone can follow them.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dirty="0"/>
              <a:t>Licenses are important when assembling materials (-&gt; Copyright)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dirty="0"/>
              <a:t>Meta-data might have </a:t>
            </a:r>
            <a:r>
              <a:rPr lang="en-US" i="1" dirty="0"/>
              <a:t>higher quality </a:t>
            </a:r>
            <a:r>
              <a:rPr lang="en-US" dirty="0"/>
              <a:t>if the person responsible for publishing the data is aware of their duties.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F6252E0-E260-A830-D22C-819B388D1B79}"/>
              </a:ext>
            </a:extLst>
          </p:cNvPr>
          <p:cNvSpPr txBox="1"/>
          <p:nvPr/>
        </p:nvSpPr>
        <p:spPr>
          <a:xfrm>
            <a:off x="24226" y="2231963"/>
            <a:ext cx="1510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Open Science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11BD685-EF50-2F19-E44D-69E84FA2D530}"/>
              </a:ext>
            </a:extLst>
          </p:cNvPr>
          <p:cNvSpPr txBox="1"/>
          <p:nvPr/>
        </p:nvSpPr>
        <p:spPr>
          <a:xfrm>
            <a:off x="24225" y="2909599"/>
            <a:ext cx="1510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Open Training</a:t>
            </a:r>
          </a:p>
        </p:txBody>
      </p:sp>
      <p:sp>
        <p:nvSpPr>
          <p:cNvPr id="26" name="Flowchart: Document 25">
            <a:extLst>
              <a:ext uri="{FF2B5EF4-FFF2-40B4-BE49-F238E27FC236}">
                <a16:creationId xmlns:a16="http://schemas.microsoft.com/office/drawing/2014/main" id="{02A492AB-DD82-CF8E-B4D3-8738C53AFF12}"/>
              </a:ext>
            </a:extLst>
          </p:cNvPr>
          <p:cNvSpPr/>
          <p:nvPr/>
        </p:nvSpPr>
        <p:spPr>
          <a:xfrm>
            <a:off x="3043893" y="5738170"/>
            <a:ext cx="1254152" cy="631077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DMP</a:t>
            </a:r>
          </a:p>
        </p:txBody>
      </p:sp>
      <p:sp>
        <p:nvSpPr>
          <p:cNvPr id="27" name="Arrow: Down 26">
            <a:extLst>
              <a:ext uri="{FF2B5EF4-FFF2-40B4-BE49-F238E27FC236}">
                <a16:creationId xmlns:a16="http://schemas.microsoft.com/office/drawing/2014/main" id="{A0DCE31A-529E-85F9-0ECE-BDEF7055DDC9}"/>
              </a:ext>
            </a:extLst>
          </p:cNvPr>
          <p:cNvSpPr/>
          <p:nvPr/>
        </p:nvSpPr>
        <p:spPr>
          <a:xfrm>
            <a:off x="3216729" y="5406302"/>
            <a:ext cx="388925" cy="331868"/>
          </a:xfrm>
          <a:prstGeom prst="downArrow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7E9347-63D1-F26B-854B-CC154E70E999}"/>
              </a:ext>
            </a:extLst>
          </p:cNvPr>
          <p:cNvSpPr txBox="1"/>
          <p:nvPr/>
        </p:nvSpPr>
        <p:spPr>
          <a:xfrm>
            <a:off x="497827" y="1475181"/>
            <a:ext cx="7742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Define responsibilities and procedures early!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0382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9" grpId="0"/>
      <p:bldP spid="22" grpId="0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B67D2AF-A010-EB6A-74AA-CBA2B0FE1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to share?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0E35547-DA83-A307-92A3-3B9873ABDD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3748"/>
          <a:stretch/>
        </p:blipFill>
        <p:spPr>
          <a:xfrm>
            <a:off x="5579961" y="454764"/>
            <a:ext cx="5060660" cy="29742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B61B5F9-2754-0DC7-1267-BCD2F8538C94}"/>
              </a:ext>
            </a:extLst>
          </p:cNvPr>
          <p:cNvSpPr txBox="1"/>
          <p:nvPr/>
        </p:nvSpPr>
        <p:spPr>
          <a:xfrm>
            <a:off x="3543299" y="6126100"/>
            <a:ext cx="5200651" cy="784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sz="900" b="0" dirty="0">
                <a:hlinkClick r:id="rId3"/>
              </a:rPr>
              <a:t>https://www.biorxiv.org/content/10.1101/236463v5.article-info</a:t>
            </a:r>
            <a:r>
              <a:rPr lang="en-US" sz="900" b="0" dirty="0"/>
              <a:t> </a:t>
            </a:r>
            <a:r>
              <a:rPr lang="en-US" sz="900" dirty="0">
                <a:hlinkClick r:id="rId4"/>
              </a:rPr>
              <a:t>https://github.com/HenriquesLab/ZeroCostDL4Mic</a:t>
            </a:r>
            <a:r>
              <a:rPr lang="en-US" sz="900" dirty="0"/>
              <a:t>  </a:t>
            </a:r>
            <a:r>
              <a:rPr lang="en-US" sz="900" dirty="0">
                <a:hlinkClick r:id="rId5"/>
              </a:rPr>
              <a:t>https://focalplane.biologists.com/2020/07/01/lessons-learned-from-an-open-hardware-project-in-microscopy-the-mesospim-initiative-2/</a:t>
            </a:r>
            <a:r>
              <a:rPr lang="en-US" sz="900" dirty="0"/>
              <a:t> </a:t>
            </a:r>
          </a:p>
          <a:p>
            <a:r>
              <a:rPr lang="en-US" sz="900" dirty="0">
                <a:hlinkClick r:id="rId6"/>
              </a:rPr>
              <a:t>https://zenodo.org/records/5978940</a:t>
            </a:r>
            <a:r>
              <a:rPr lang="en-US" sz="900" dirty="0"/>
              <a:t> </a:t>
            </a:r>
          </a:p>
          <a:p>
            <a:endParaRPr lang="en-US" sz="9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D3D7C9B-5F88-BD2D-DAE7-F8AED76146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2621" y="1599564"/>
            <a:ext cx="3804315" cy="30622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67A7145-8008-8AC1-F882-7A64A316EAD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06786" y="3428999"/>
            <a:ext cx="3225072" cy="26028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5F1D53-5E1A-6785-3BD9-39FD7E72C806}"/>
              </a:ext>
            </a:extLst>
          </p:cNvPr>
          <p:cNvSpPr txBox="1"/>
          <p:nvPr/>
        </p:nvSpPr>
        <p:spPr>
          <a:xfrm>
            <a:off x="528397" y="1372274"/>
            <a:ext cx="50515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Open </a:t>
            </a:r>
            <a:r>
              <a:rPr lang="en-US" sz="2400" i="1" dirty="0"/>
              <a:t>science</a:t>
            </a:r>
            <a:r>
              <a:rPr lang="en-US" sz="2400" dirty="0"/>
              <a:t> related content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u="sng" dirty="0" err="1"/>
              <a:t>bioRxiv</a:t>
            </a:r>
            <a:r>
              <a:rPr lang="en-US" sz="2400" dirty="0"/>
              <a:t> (manuscripts, no reviews)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err="1"/>
              <a:t>Figshare</a:t>
            </a: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F1000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Bioimage Archive (data)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u="sng" dirty="0" err="1"/>
              <a:t>Github</a:t>
            </a:r>
            <a:r>
              <a:rPr lang="en-US" sz="2400" dirty="0"/>
              <a:t> (code)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u="sng" dirty="0" err="1"/>
              <a:t>Zenodo</a:t>
            </a:r>
            <a:endParaRPr lang="en-US" sz="2400" u="sng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u="sng" dirty="0" err="1"/>
              <a:t>Focalplane</a:t>
            </a:r>
            <a:endParaRPr lang="en-US" sz="2400" u="sng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Institutional servers </a:t>
            </a:r>
            <a:br>
              <a:rPr lang="en-US" sz="2400" dirty="0"/>
            </a:br>
            <a:r>
              <a:rPr lang="en-US" sz="2400" dirty="0"/>
              <a:t>(if there is no alternative)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8A112B-D819-122F-7460-8AF8BA58AF4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16699"/>
          <a:stretch/>
        </p:blipFill>
        <p:spPr>
          <a:xfrm>
            <a:off x="9051940" y="3290784"/>
            <a:ext cx="3082145" cy="274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708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570E8-7276-2841-88DC-3A6141619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C7B3567-086A-978F-15DB-D11F24230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0661" y="1816872"/>
            <a:ext cx="3553343" cy="26035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8DAB6D3-86F7-E7A0-592F-B936E0674F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121" y="3300000"/>
            <a:ext cx="4177694" cy="2578909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FD7F764-D71D-7466-FD14-18DEB08A9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to share?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1719163-3A0C-7086-E048-36D395F701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9376" y="792378"/>
            <a:ext cx="4182865" cy="32423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3FD3C8-E63C-309F-6F64-02DD5A16A2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1691" y="2513052"/>
            <a:ext cx="3742630" cy="3477715"/>
          </a:xfrm>
          <a:prstGeom prst="rect">
            <a:avLst/>
          </a:prstGeom>
        </p:spPr>
      </p:pic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0D8BF10D-1E57-2D91-3CCC-DAE9CB733527}"/>
              </a:ext>
            </a:extLst>
          </p:cNvPr>
          <p:cNvSpPr/>
          <p:nvPr/>
        </p:nvSpPr>
        <p:spPr>
          <a:xfrm>
            <a:off x="8112856" y="111969"/>
            <a:ext cx="3469064" cy="829296"/>
          </a:xfrm>
          <a:prstGeom prst="wedgeRectCallout">
            <a:avLst>
              <a:gd name="adj1" fmla="val -25091"/>
              <a:gd name="adj2" fmla="val 76248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/>
              <a:t>Github</a:t>
            </a:r>
            <a:r>
              <a:rPr lang="en-US" sz="3600" dirty="0"/>
              <a:t> pages 🤯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3CB183E-1DB3-9555-6AAE-11236A6C6511}"/>
              </a:ext>
            </a:extLst>
          </p:cNvPr>
          <p:cNvSpPr txBox="1"/>
          <p:nvPr/>
        </p:nvSpPr>
        <p:spPr>
          <a:xfrm>
            <a:off x="3434588" y="6045286"/>
            <a:ext cx="628907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6"/>
              </a:rPr>
              <a:t>https://f1000research.com/slides/10-519</a:t>
            </a:r>
            <a:endParaRPr lang="en-US" sz="1200" dirty="0"/>
          </a:p>
          <a:p>
            <a:r>
              <a:rPr lang="en-US" sz="1200" dirty="0">
                <a:hlinkClick r:id="rId7"/>
              </a:rPr>
              <a:t>https://scads.github.io/prompt-engineering-tutorial-2023/intro.html</a:t>
            </a:r>
            <a:r>
              <a:rPr lang="en-US" sz="1200" dirty="0"/>
              <a:t> </a:t>
            </a:r>
            <a:r>
              <a:rPr lang="en-US" sz="1200" dirty="0">
                <a:hlinkClick r:id="rId8"/>
              </a:rPr>
              <a:t>https://zenodo.org/records/4071471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9"/>
              </a:rPr>
              <a:t>https://github.com/NEUBIAS/training-resources</a:t>
            </a:r>
            <a:r>
              <a:rPr lang="en-US" sz="1200" dirty="0"/>
              <a:t> </a:t>
            </a:r>
          </a:p>
          <a:p>
            <a:r>
              <a:rPr lang="en-US" sz="1200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C8AB7-6CDB-835A-4263-E81F10C43204}"/>
              </a:ext>
            </a:extLst>
          </p:cNvPr>
          <p:cNvSpPr txBox="1"/>
          <p:nvPr/>
        </p:nvSpPr>
        <p:spPr>
          <a:xfrm>
            <a:off x="528397" y="1372274"/>
            <a:ext cx="50515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Open </a:t>
            </a:r>
            <a:r>
              <a:rPr lang="en-US" sz="2400" i="1" dirty="0"/>
              <a:t>training</a:t>
            </a:r>
            <a:r>
              <a:rPr lang="en-US" sz="2400" dirty="0"/>
              <a:t> related content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err="1"/>
              <a:t>bioRxiv</a:t>
            </a:r>
            <a:r>
              <a:rPr lang="en-US" sz="2400" dirty="0"/>
              <a:t> (manuscripts, no reviews)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err="1"/>
              <a:t>Figshare</a:t>
            </a: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u="sng" dirty="0"/>
              <a:t>F1000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Bioimage Archive (data)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u="sng" dirty="0" err="1"/>
              <a:t>Github</a:t>
            </a:r>
            <a:r>
              <a:rPr lang="en-US" sz="2400" dirty="0"/>
              <a:t> (code)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u="sng" dirty="0" err="1"/>
              <a:t>Zenodo</a:t>
            </a:r>
            <a:endParaRPr lang="en-US" sz="2400" u="sng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err="1"/>
              <a:t>Focalplane</a:t>
            </a: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Institutional servers </a:t>
            </a:r>
            <a:br>
              <a:rPr lang="en-US" sz="2400" dirty="0"/>
            </a:br>
            <a:r>
              <a:rPr lang="en-US" sz="2400" dirty="0"/>
              <a:t>(if there is no alternative)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34800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AC9A853-68B0-96F0-09CF-2A301C27D4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685" y="3412633"/>
            <a:ext cx="3853197" cy="25760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23DA13-CDD2-C867-7CA9-C7FB3C85E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Indexing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6350B1-1B64-FE33-C3CA-313B23AF29F2}"/>
              </a:ext>
            </a:extLst>
          </p:cNvPr>
          <p:cNvSpPr txBox="1"/>
          <p:nvPr/>
        </p:nvSpPr>
        <p:spPr>
          <a:xfrm>
            <a:off x="3214915" y="6060485"/>
            <a:ext cx="53935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https://biii.eu/</a:t>
            </a:r>
            <a:r>
              <a:rPr lang="en-US" sz="1600" dirty="0"/>
              <a:t>  </a:t>
            </a:r>
            <a:r>
              <a:rPr lang="en-US" sz="1600" dirty="0">
                <a:hlinkClick r:id="rId4"/>
              </a:rPr>
              <a:t>https://bio.tools/</a:t>
            </a:r>
            <a:r>
              <a:rPr lang="en-US" sz="1600" dirty="0"/>
              <a:t> </a:t>
            </a:r>
            <a:br>
              <a:rPr lang="en-US" sz="1600" dirty="0"/>
            </a:br>
            <a:r>
              <a:rPr lang="en-US" sz="1600" dirty="0">
                <a:hlinkClick r:id="rId5"/>
              </a:rPr>
              <a:t>https://microscopydb.io/#get-involved</a:t>
            </a:r>
            <a:r>
              <a:rPr lang="en-US" sz="1600" dirty="0"/>
              <a:t>  </a:t>
            </a:r>
            <a:r>
              <a:rPr lang="en-US" sz="1600" dirty="0">
                <a:hlinkClick r:id="rId6"/>
              </a:rPr>
              <a:t>https://nfdi4bioimage.github.io/training</a:t>
            </a:r>
            <a:r>
              <a:rPr lang="en-US" sz="1600" dirty="0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566FC1-DA87-9C72-5668-06513A0031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39133" y="152400"/>
            <a:ext cx="5416377" cy="3820160"/>
          </a:xfrm>
          <a:prstGeom prst="rect">
            <a:avLst/>
          </a:prstGeom>
        </p:spPr>
      </p:pic>
      <p:pic>
        <p:nvPicPr>
          <p:cNvPr id="2050" name="Picture 2" descr="search bar">
            <a:extLst>
              <a:ext uri="{FF2B5EF4-FFF2-40B4-BE49-F238E27FC236}">
                <a16:creationId xmlns:a16="http://schemas.microsoft.com/office/drawing/2014/main" id="{55004AF4-9A15-D743-F3E8-0143034014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370" y="3114273"/>
            <a:ext cx="6138139" cy="287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457CF5-8282-C3B1-E44C-C93A5F7E09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90216" y="1721721"/>
            <a:ext cx="4669704" cy="3175399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E7A4DA4-306D-B4F5-6384-D0ACB12219E5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28154" y="1503276"/>
            <a:ext cx="4192305" cy="1824480"/>
          </a:xfrm>
        </p:spPr>
        <p:txBody>
          <a:bodyPr>
            <a:normAutofit fontScale="92500"/>
          </a:bodyPr>
          <a:lstStyle/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sz="2800" dirty="0"/>
              <a:t>Make sure your materials are listed in public search indices</a:t>
            </a:r>
          </a:p>
          <a:p>
            <a:pPr marL="233363" indent="-233363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sz="2800" dirty="0"/>
              <a:t>Do not trust google to make your stuff findable</a:t>
            </a:r>
          </a:p>
        </p:txBody>
      </p:sp>
    </p:spTree>
    <p:extLst>
      <p:ext uri="{BB962C8B-B14F-4D97-AF65-F5344CB8AC3E}">
        <p14:creationId xmlns:p14="http://schemas.microsoft.com/office/powerpoint/2010/main" val="2681665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67F98-DBFF-ECC3-2FE7-220724291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Licensing: Permissive versus restrictive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F1F6E964-F95E-BFF4-973D-C042BEB79B43}"/>
              </a:ext>
            </a:extLst>
          </p:cNvPr>
          <p:cNvSpPr/>
          <p:nvPr/>
        </p:nvSpPr>
        <p:spPr>
          <a:xfrm>
            <a:off x="7292738" y="2691629"/>
            <a:ext cx="1312753" cy="1135870"/>
          </a:xfrm>
          <a:prstGeom prst="wedgeRectCallout">
            <a:avLst>
              <a:gd name="adj1" fmla="val -58097"/>
              <a:gd name="adj2" fmla="val 21006"/>
            </a:avLst>
          </a:prstGeom>
          <a:solidFill>
            <a:schemeClr val="bg1"/>
          </a:solidFill>
          <a:ln w="28575">
            <a:solidFill>
              <a:srgbClr val="ED7D3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 conclude,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these are less </a:t>
            </a:r>
            <a:r>
              <a:rPr lang="en-US" i="1" dirty="0">
                <a:solidFill>
                  <a:schemeClr val="tx1"/>
                </a:solidFill>
              </a:rPr>
              <a:t>open</a:t>
            </a:r>
            <a:r>
              <a:rPr lang="en-US" dirty="0">
                <a:solidFill>
                  <a:schemeClr val="tx1"/>
                </a:solidFill>
              </a:rPr>
              <a:t> in a sense</a:t>
            </a:r>
          </a:p>
        </p:txBody>
      </p:sp>
      <p:pic>
        <p:nvPicPr>
          <p:cNvPr id="6" name="Picture 5" descr="A person in a white suit and tie standing in a room with a secret machine&#10;&#10;Description automatically generated">
            <a:extLst>
              <a:ext uri="{FF2B5EF4-FFF2-40B4-BE49-F238E27FC236}">
                <a16:creationId xmlns:a16="http://schemas.microsoft.com/office/drawing/2014/main" id="{F4007D7D-D41A-E790-FAA4-B05AE5C4D1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6" r="11099"/>
          <a:stretch/>
        </p:blipFill>
        <p:spPr>
          <a:xfrm>
            <a:off x="8694608" y="1604520"/>
            <a:ext cx="2869570" cy="2112438"/>
          </a:xfrm>
          <a:prstGeom prst="rect">
            <a:avLst/>
          </a:prstGeom>
        </p:spPr>
      </p:pic>
      <p:pic>
        <p:nvPicPr>
          <p:cNvPr id="8" name="Picture 7" descr="A person in a lab&#10;&#10;Description automatically generated">
            <a:extLst>
              <a:ext uri="{FF2B5EF4-FFF2-40B4-BE49-F238E27FC236}">
                <a16:creationId xmlns:a16="http://schemas.microsoft.com/office/drawing/2014/main" id="{EAE46C7D-65D5-88EC-6E40-F8D457C143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3" r="11402"/>
          <a:stretch/>
        </p:blipFill>
        <p:spPr>
          <a:xfrm>
            <a:off x="8694608" y="3780332"/>
            <a:ext cx="2869570" cy="22271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B2FBFF-20B3-2AAA-79D7-140BC4E36E13}"/>
              </a:ext>
            </a:extLst>
          </p:cNvPr>
          <p:cNvSpPr txBox="1"/>
          <p:nvPr/>
        </p:nvSpPr>
        <p:spPr>
          <a:xfrm>
            <a:off x="416379" y="1418400"/>
            <a:ext cx="763360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Restrictive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You can reuse our stuff, but only if you …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License your work with the same license we do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Make your stuff openly available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Make no money with derivatives of our work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Examples: </a:t>
            </a:r>
            <a:r>
              <a:rPr lang="en-US" sz="2400" dirty="0">
                <a:solidFill>
                  <a:srgbClr val="C00000"/>
                </a:solidFill>
              </a:rPr>
              <a:t>GPL, CC-BY-SA, CC-BY-NC, CC-BY-ND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Permissive licensing: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Do whatever you like with our stuff, </a:t>
            </a:r>
            <a:br>
              <a:rPr lang="en-US" sz="2400" dirty="0"/>
            </a:br>
            <a:r>
              <a:rPr lang="en-US" sz="2400" dirty="0"/>
              <a:t>just make sure to mention / cite us …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Examples: </a:t>
            </a:r>
            <a:r>
              <a:rPr lang="en-US" sz="2400" dirty="0">
                <a:solidFill>
                  <a:srgbClr val="51B02F"/>
                </a:solidFill>
              </a:rPr>
              <a:t>BSD, MIT, Apache, CC-BY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3635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8BD392-26E3-0A95-1CBE-EA8155720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5C75E-3F8D-5FFE-4503-9CEF8F685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Licensing: Permissive versus restrictive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60C392-12E0-911B-6105-22F43DEAB37C}"/>
              </a:ext>
            </a:extLst>
          </p:cNvPr>
          <p:cNvSpPr txBox="1"/>
          <p:nvPr/>
        </p:nvSpPr>
        <p:spPr>
          <a:xfrm>
            <a:off x="416379" y="1418400"/>
            <a:ext cx="76336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Who knows what the ND stands for?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B2DE1F2-ADFE-9D9B-0D2B-F156DC669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80" y="2626700"/>
            <a:ext cx="3795451" cy="133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rrow: Down 9">
            <a:extLst>
              <a:ext uri="{FF2B5EF4-FFF2-40B4-BE49-F238E27FC236}">
                <a16:creationId xmlns:a16="http://schemas.microsoft.com/office/drawing/2014/main" id="{96873FB6-290E-5756-8120-94C05336E92C}"/>
              </a:ext>
            </a:extLst>
          </p:cNvPr>
          <p:cNvSpPr/>
          <p:nvPr/>
        </p:nvSpPr>
        <p:spPr>
          <a:xfrm>
            <a:off x="3429000" y="1833898"/>
            <a:ext cx="520700" cy="72930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F55EFFA-72FC-90DB-0D3D-718E9E947E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0711" y="1146818"/>
            <a:ext cx="4113389" cy="469663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3E73ADB-BE4D-C9A1-D14E-48C1EA89543D}"/>
              </a:ext>
            </a:extLst>
          </p:cNvPr>
          <p:cNvSpPr txBox="1"/>
          <p:nvPr/>
        </p:nvSpPr>
        <p:spPr>
          <a:xfrm>
            <a:off x="3810000" y="6290811"/>
            <a:ext cx="72199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4"/>
              </a:rPr>
              <a:t>https://creativecommons.org/licenses/by-nd/4.0/deed.en</a:t>
            </a:r>
            <a:r>
              <a:rPr lang="en-US" sz="1400" dirty="0"/>
              <a:t> </a:t>
            </a:r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B42E54A7-FB3C-56BA-ED5D-30C1B2FFBDB7}"/>
              </a:ext>
            </a:extLst>
          </p:cNvPr>
          <p:cNvSpPr/>
          <p:nvPr/>
        </p:nvSpPr>
        <p:spPr>
          <a:xfrm>
            <a:off x="9936843" y="4902200"/>
            <a:ext cx="2109107" cy="646514"/>
          </a:xfrm>
          <a:prstGeom prst="wedgeRectCallout">
            <a:avLst>
              <a:gd name="adj1" fmla="val -67628"/>
              <a:gd name="adj2" fmla="val 36476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“restrictive”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A79F7F3-C823-3DF2-16C1-6009C3D5C779}"/>
              </a:ext>
            </a:extLst>
          </p:cNvPr>
          <p:cNvCxnSpPr>
            <a:cxnSpLocks/>
          </p:cNvCxnSpPr>
          <p:nvPr/>
        </p:nvCxnSpPr>
        <p:spPr>
          <a:xfrm>
            <a:off x="7721600" y="5562600"/>
            <a:ext cx="16129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peech Bubble: Rectangle 18">
            <a:extLst>
              <a:ext uri="{FF2B5EF4-FFF2-40B4-BE49-F238E27FC236}">
                <a16:creationId xmlns:a16="http://schemas.microsoft.com/office/drawing/2014/main" id="{F65A62CF-0C75-6E79-3FD0-DB298C80985F}"/>
              </a:ext>
            </a:extLst>
          </p:cNvPr>
          <p:cNvSpPr/>
          <p:nvPr/>
        </p:nvSpPr>
        <p:spPr>
          <a:xfrm>
            <a:off x="9944100" y="2032483"/>
            <a:ext cx="2109107" cy="646514"/>
          </a:xfrm>
          <a:prstGeom prst="wedgeRectCallout">
            <a:avLst>
              <a:gd name="adj1" fmla="val -70192"/>
              <a:gd name="adj2" fmla="val -53886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“permissive”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CD84A3-333E-7D18-8EBF-97E4D35B5B21}"/>
              </a:ext>
            </a:extLst>
          </p:cNvPr>
          <p:cNvCxnSpPr>
            <a:cxnSpLocks/>
          </p:cNvCxnSpPr>
          <p:nvPr/>
        </p:nvCxnSpPr>
        <p:spPr>
          <a:xfrm>
            <a:off x="7072086" y="1833898"/>
            <a:ext cx="2148114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E968140-5302-7B9E-3FCC-BFEC3E7DDBC2}"/>
              </a:ext>
            </a:extLst>
          </p:cNvPr>
          <p:cNvCxnSpPr>
            <a:cxnSpLocks/>
          </p:cNvCxnSpPr>
          <p:nvPr/>
        </p:nvCxnSpPr>
        <p:spPr>
          <a:xfrm>
            <a:off x="6515100" y="5792649"/>
            <a:ext cx="11811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742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2544</TotalTime>
  <Words>1683</Words>
  <Application>Microsoft Office PowerPoint</Application>
  <PresentationFormat>Widescreen</PresentationFormat>
  <Paragraphs>255</Paragraphs>
  <Slides>37</Slides>
  <Notes>1</Notes>
  <HiddenSlides>2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Aptos</vt:lpstr>
      <vt:lpstr>Arial</vt:lpstr>
      <vt:lpstr>Barlow</vt:lpstr>
      <vt:lpstr>Calibri</vt:lpstr>
      <vt:lpstr>Open Sans</vt:lpstr>
      <vt:lpstr>Symbol</vt:lpstr>
      <vt:lpstr>Wingdings</vt:lpstr>
      <vt:lpstr>Custom Design</vt:lpstr>
      <vt:lpstr>PowerPoint Presentation</vt:lpstr>
      <vt:lpstr>Closed science</vt:lpstr>
      <vt:lpstr>Open Science</vt:lpstr>
      <vt:lpstr>Am I allowed to publish my stuff?</vt:lpstr>
      <vt:lpstr>Where to share?</vt:lpstr>
      <vt:lpstr>Where to share?</vt:lpstr>
      <vt:lpstr>Indexing</vt:lpstr>
      <vt:lpstr>Licensing: Permissive versus restrictive</vt:lpstr>
      <vt:lpstr>Licensing: Permissive versus restrictive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Licensing: Permissive versus restrictive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Incentives: Visibility </vt:lpstr>
      <vt:lpstr>Incentives: Findability</vt:lpstr>
      <vt:lpstr>Incentives: Reusability</vt:lpstr>
      <vt:lpstr>Please use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Thomas Burghardt</dc:creator>
  <dc:description/>
  <cp:lastModifiedBy>Robert Haase</cp:lastModifiedBy>
  <cp:revision>139</cp:revision>
  <dcterms:modified xsi:type="dcterms:W3CDTF">2024-03-14T08:49:44Z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0x0101003BEE476C9DF2F248B265B4A3C7AC3448</vt:lpwstr>
  </property>
  <property fmtid="{D5CDD505-2E9C-101B-9397-08002B2CF9AE}" pid="3" name="HiddenSlides">
    <vt:i4>1</vt:i4>
  </property>
  <property fmtid="{D5CDD505-2E9C-101B-9397-08002B2CF9AE}" pid="4" name="PresentationFormat">
    <vt:lpwstr>Widescreen</vt:lpwstr>
  </property>
  <property fmtid="{D5CDD505-2E9C-101B-9397-08002B2CF9AE}" pid="5" name="Slides">
    <vt:i4>16</vt:i4>
  </property>
  <property fmtid="{D5CDD505-2E9C-101B-9397-08002B2CF9AE}" pid="6" name="_dlc_DocIdItemGuid">
    <vt:lpwstr>72f4eced-47dd-49c0-bdfa-f3d2425fc663</vt:lpwstr>
  </property>
</Properties>
</file>